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74" r:id="rId7"/>
    <p:sldId id="261" r:id="rId8"/>
    <p:sldId id="262" r:id="rId9"/>
    <p:sldId id="263" r:id="rId10"/>
    <p:sldId id="276" r:id="rId11"/>
    <p:sldId id="264" r:id="rId12"/>
    <p:sldId id="265" r:id="rId13"/>
    <p:sldId id="266" r:id="rId14"/>
    <p:sldId id="275" r:id="rId15"/>
    <p:sldId id="269" r:id="rId16"/>
    <p:sldId id="270" r:id="rId17"/>
    <p:sldId id="272" r:id="rId18"/>
    <p:sldId id="267" r:id="rId19"/>
    <p:sldId id="268" r:id="rId20"/>
    <p:sldId id="273" r:id="rId21"/>
    <p:sldId id="271" r:id="rId22"/>
  </p:sldIdLst>
  <p:sldSz cx="12192000" cy="6858000"/>
  <p:notesSz cx="6858000" cy="9144000"/>
  <p:defaultTextStyle>
    <a:defPPr>
      <a:defRPr lang="en-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40"/>
  </p:normalViewPr>
  <p:slideViewPr>
    <p:cSldViewPr snapToGrid="0">
      <p:cViewPr varScale="1">
        <p:scale>
          <a:sx n="107" d="100"/>
          <a:sy n="107" d="100"/>
        </p:scale>
        <p:origin x="736" y="1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C8CAF-43F9-DA5F-25A5-3E9A78BCE42B}"/>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BR"/>
          </a:p>
        </p:txBody>
      </p:sp>
      <p:sp>
        <p:nvSpPr>
          <p:cNvPr id="3" name="Subtitle 2">
            <a:extLst>
              <a:ext uri="{FF2B5EF4-FFF2-40B4-BE49-F238E27FC236}">
                <a16:creationId xmlns:a16="http://schemas.microsoft.com/office/drawing/2014/main" id="{4E85C45C-6EF0-E415-2EA3-87D6723C900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BR"/>
          </a:p>
        </p:txBody>
      </p:sp>
      <p:sp>
        <p:nvSpPr>
          <p:cNvPr id="4" name="Date Placeholder 3">
            <a:extLst>
              <a:ext uri="{FF2B5EF4-FFF2-40B4-BE49-F238E27FC236}">
                <a16:creationId xmlns:a16="http://schemas.microsoft.com/office/drawing/2014/main" id="{42ACF203-4131-74CC-C40F-37A8B0B357D8}"/>
              </a:ext>
            </a:extLst>
          </p:cNvPr>
          <p:cNvSpPr>
            <a:spLocks noGrp="1"/>
          </p:cNvSpPr>
          <p:nvPr>
            <p:ph type="dt" sz="half" idx="10"/>
          </p:nvPr>
        </p:nvSpPr>
        <p:spPr/>
        <p:txBody>
          <a:bodyPr/>
          <a:lstStyle/>
          <a:p>
            <a:fld id="{AD64AFBB-DC35-9B46-B803-BF98ECA4EAEE}" type="datetimeFigureOut">
              <a:rPr lang="en-BR" smtClean="0"/>
              <a:t>08/09/24</a:t>
            </a:fld>
            <a:endParaRPr lang="en-BR"/>
          </a:p>
        </p:txBody>
      </p:sp>
      <p:sp>
        <p:nvSpPr>
          <p:cNvPr id="5" name="Footer Placeholder 4">
            <a:extLst>
              <a:ext uri="{FF2B5EF4-FFF2-40B4-BE49-F238E27FC236}">
                <a16:creationId xmlns:a16="http://schemas.microsoft.com/office/drawing/2014/main" id="{EBCA4341-AEDC-80CF-BF7A-03FA920CF8ED}"/>
              </a:ext>
            </a:extLst>
          </p:cNvPr>
          <p:cNvSpPr>
            <a:spLocks noGrp="1"/>
          </p:cNvSpPr>
          <p:nvPr>
            <p:ph type="ftr" sz="quarter" idx="11"/>
          </p:nvPr>
        </p:nvSpPr>
        <p:spPr/>
        <p:txBody>
          <a:bodyPr/>
          <a:lstStyle/>
          <a:p>
            <a:endParaRPr lang="en-BR"/>
          </a:p>
        </p:txBody>
      </p:sp>
      <p:sp>
        <p:nvSpPr>
          <p:cNvPr id="6" name="Slide Number Placeholder 5">
            <a:extLst>
              <a:ext uri="{FF2B5EF4-FFF2-40B4-BE49-F238E27FC236}">
                <a16:creationId xmlns:a16="http://schemas.microsoft.com/office/drawing/2014/main" id="{E53F9F9C-21A4-F1CF-393F-1AFDA99C9035}"/>
              </a:ext>
            </a:extLst>
          </p:cNvPr>
          <p:cNvSpPr>
            <a:spLocks noGrp="1"/>
          </p:cNvSpPr>
          <p:nvPr>
            <p:ph type="sldNum" sz="quarter" idx="12"/>
          </p:nvPr>
        </p:nvSpPr>
        <p:spPr/>
        <p:txBody>
          <a:bodyPr/>
          <a:lstStyle/>
          <a:p>
            <a:fld id="{689451CC-1634-0049-A752-3A7ECC22D88C}" type="slidenum">
              <a:rPr lang="en-BR" smtClean="0"/>
              <a:t>‹#›</a:t>
            </a:fld>
            <a:endParaRPr lang="en-BR"/>
          </a:p>
        </p:txBody>
      </p:sp>
    </p:spTree>
    <p:extLst>
      <p:ext uri="{BB962C8B-B14F-4D97-AF65-F5344CB8AC3E}">
        <p14:creationId xmlns:p14="http://schemas.microsoft.com/office/powerpoint/2010/main" val="20735856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9B3C90-84DB-222E-EFBA-EED22A00B337}"/>
              </a:ext>
            </a:extLst>
          </p:cNvPr>
          <p:cNvSpPr>
            <a:spLocks noGrp="1"/>
          </p:cNvSpPr>
          <p:nvPr>
            <p:ph type="title"/>
          </p:nvPr>
        </p:nvSpPr>
        <p:spPr/>
        <p:txBody>
          <a:bodyPr/>
          <a:lstStyle/>
          <a:p>
            <a:r>
              <a:rPr lang="en-GB"/>
              <a:t>Click to edit Master title style</a:t>
            </a:r>
            <a:endParaRPr lang="en-BR"/>
          </a:p>
        </p:txBody>
      </p:sp>
      <p:sp>
        <p:nvSpPr>
          <p:cNvPr id="3" name="Vertical Text Placeholder 2">
            <a:extLst>
              <a:ext uri="{FF2B5EF4-FFF2-40B4-BE49-F238E27FC236}">
                <a16:creationId xmlns:a16="http://schemas.microsoft.com/office/drawing/2014/main" id="{7930EFC4-9989-45AC-D7BF-DB13A3F6DDCA}"/>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R"/>
          </a:p>
        </p:txBody>
      </p:sp>
      <p:sp>
        <p:nvSpPr>
          <p:cNvPr id="4" name="Date Placeholder 3">
            <a:extLst>
              <a:ext uri="{FF2B5EF4-FFF2-40B4-BE49-F238E27FC236}">
                <a16:creationId xmlns:a16="http://schemas.microsoft.com/office/drawing/2014/main" id="{C42C21A0-892A-EE0F-FC0A-CC50B8ED7C39}"/>
              </a:ext>
            </a:extLst>
          </p:cNvPr>
          <p:cNvSpPr>
            <a:spLocks noGrp="1"/>
          </p:cNvSpPr>
          <p:nvPr>
            <p:ph type="dt" sz="half" idx="10"/>
          </p:nvPr>
        </p:nvSpPr>
        <p:spPr/>
        <p:txBody>
          <a:bodyPr/>
          <a:lstStyle/>
          <a:p>
            <a:fld id="{AD64AFBB-DC35-9B46-B803-BF98ECA4EAEE}" type="datetimeFigureOut">
              <a:rPr lang="en-BR" smtClean="0"/>
              <a:t>08/09/24</a:t>
            </a:fld>
            <a:endParaRPr lang="en-BR"/>
          </a:p>
        </p:txBody>
      </p:sp>
      <p:sp>
        <p:nvSpPr>
          <p:cNvPr id="5" name="Footer Placeholder 4">
            <a:extLst>
              <a:ext uri="{FF2B5EF4-FFF2-40B4-BE49-F238E27FC236}">
                <a16:creationId xmlns:a16="http://schemas.microsoft.com/office/drawing/2014/main" id="{5EB036AB-27F4-C93C-370C-040A23E4EAE7}"/>
              </a:ext>
            </a:extLst>
          </p:cNvPr>
          <p:cNvSpPr>
            <a:spLocks noGrp="1"/>
          </p:cNvSpPr>
          <p:nvPr>
            <p:ph type="ftr" sz="quarter" idx="11"/>
          </p:nvPr>
        </p:nvSpPr>
        <p:spPr/>
        <p:txBody>
          <a:bodyPr/>
          <a:lstStyle/>
          <a:p>
            <a:endParaRPr lang="en-BR"/>
          </a:p>
        </p:txBody>
      </p:sp>
      <p:sp>
        <p:nvSpPr>
          <p:cNvPr id="6" name="Slide Number Placeholder 5">
            <a:extLst>
              <a:ext uri="{FF2B5EF4-FFF2-40B4-BE49-F238E27FC236}">
                <a16:creationId xmlns:a16="http://schemas.microsoft.com/office/drawing/2014/main" id="{A6D816B2-03DA-2D4A-CF7D-1B05D49EFE6F}"/>
              </a:ext>
            </a:extLst>
          </p:cNvPr>
          <p:cNvSpPr>
            <a:spLocks noGrp="1"/>
          </p:cNvSpPr>
          <p:nvPr>
            <p:ph type="sldNum" sz="quarter" idx="12"/>
          </p:nvPr>
        </p:nvSpPr>
        <p:spPr/>
        <p:txBody>
          <a:bodyPr/>
          <a:lstStyle/>
          <a:p>
            <a:fld id="{689451CC-1634-0049-A752-3A7ECC22D88C}" type="slidenum">
              <a:rPr lang="en-BR" smtClean="0"/>
              <a:t>‹#›</a:t>
            </a:fld>
            <a:endParaRPr lang="en-BR"/>
          </a:p>
        </p:txBody>
      </p:sp>
    </p:spTree>
    <p:extLst>
      <p:ext uri="{BB962C8B-B14F-4D97-AF65-F5344CB8AC3E}">
        <p14:creationId xmlns:p14="http://schemas.microsoft.com/office/powerpoint/2010/main" val="37110685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239E79C-7FE2-C34C-67D2-A928B19E1F78}"/>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BR"/>
          </a:p>
        </p:txBody>
      </p:sp>
      <p:sp>
        <p:nvSpPr>
          <p:cNvPr id="3" name="Vertical Text Placeholder 2">
            <a:extLst>
              <a:ext uri="{FF2B5EF4-FFF2-40B4-BE49-F238E27FC236}">
                <a16:creationId xmlns:a16="http://schemas.microsoft.com/office/drawing/2014/main" id="{BA0E9F3D-C439-A47A-16A5-3E572FC0E2E6}"/>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R"/>
          </a:p>
        </p:txBody>
      </p:sp>
      <p:sp>
        <p:nvSpPr>
          <p:cNvPr id="4" name="Date Placeholder 3">
            <a:extLst>
              <a:ext uri="{FF2B5EF4-FFF2-40B4-BE49-F238E27FC236}">
                <a16:creationId xmlns:a16="http://schemas.microsoft.com/office/drawing/2014/main" id="{4CE447BA-A050-571F-8FD1-BF8AF449224C}"/>
              </a:ext>
            </a:extLst>
          </p:cNvPr>
          <p:cNvSpPr>
            <a:spLocks noGrp="1"/>
          </p:cNvSpPr>
          <p:nvPr>
            <p:ph type="dt" sz="half" idx="10"/>
          </p:nvPr>
        </p:nvSpPr>
        <p:spPr/>
        <p:txBody>
          <a:bodyPr/>
          <a:lstStyle/>
          <a:p>
            <a:fld id="{AD64AFBB-DC35-9B46-B803-BF98ECA4EAEE}" type="datetimeFigureOut">
              <a:rPr lang="en-BR" smtClean="0"/>
              <a:t>08/09/24</a:t>
            </a:fld>
            <a:endParaRPr lang="en-BR"/>
          </a:p>
        </p:txBody>
      </p:sp>
      <p:sp>
        <p:nvSpPr>
          <p:cNvPr id="5" name="Footer Placeholder 4">
            <a:extLst>
              <a:ext uri="{FF2B5EF4-FFF2-40B4-BE49-F238E27FC236}">
                <a16:creationId xmlns:a16="http://schemas.microsoft.com/office/drawing/2014/main" id="{565E43DD-057D-819A-D8ED-1759076255C2}"/>
              </a:ext>
            </a:extLst>
          </p:cNvPr>
          <p:cNvSpPr>
            <a:spLocks noGrp="1"/>
          </p:cNvSpPr>
          <p:nvPr>
            <p:ph type="ftr" sz="quarter" idx="11"/>
          </p:nvPr>
        </p:nvSpPr>
        <p:spPr/>
        <p:txBody>
          <a:bodyPr/>
          <a:lstStyle/>
          <a:p>
            <a:endParaRPr lang="en-BR"/>
          </a:p>
        </p:txBody>
      </p:sp>
      <p:sp>
        <p:nvSpPr>
          <p:cNvPr id="6" name="Slide Number Placeholder 5">
            <a:extLst>
              <a:ext uri="{FF2B5EF4-FFF2-40B4-BE49-F238E27FC236}">
                <a16:creationId xmlns:a16="http://schemas.microsoft.com/office/drawing/2014/main" id="{B45F9DDF-013E-0C7D-6280-F9BEA7393A70}"/>
              </a:ext>
            </a:extLst>
          </p:cNvPr>
          <p:cNvSpPr>
            <a:spLocks noGrp="1"/>
          </p:cNvSpPr>
          <p:nvPr>
            <p:ph type="sldNum" sz="quarter" idx="12"/>
          </p:nvPr>
        </p:nvSpPr>
        <p:spPr/>
        <p:txBody>
          <a:bodyPr/>
          <a:lstStyle/>
          <a:p>
            <a:fld id="{689451CC-1634-0049-A752-3A7ECC22D88C}" type="slidenum">
              <a:rPr lang="en-BR" smtClean="0"/>
              <a:t>‹#›</a:t>
            </a:fld>
            <a:endParaRPr lang="en-BR"/>
          </a:p>
        </p:txBody>
      </p:sp>
    </p:spTree>
    <p:extLst>
      <p:ext uri="{BB962C8B-B14F-4D97-AF65-F5344CB8AC3E}">
        <p14:creationId xmlns:p14="http://schemas.microsoft.com/office/powerpoint/2010/main" val="18873273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401CC3-C1A5-E863-3DAF-10A3D982498A}"/>
              </a:ext>
            </a:extLst>
          </p:cNvPr>
          <p:cNvSpPr>
            <a:spLocks noGrp="1"/>
          </p:cNvSpPr>
          <p:nvPr>
            <p:ph type="title"/>
          </p:nvPr>
        </p:nvSpPr>
        <p:spPr/>
        <p:txBody>
          <a:bodyPr/>
          <a:lstStyle/>
          <a:p>
            <a:r>
              <a:rPr lang="en-GB"/>
              <a:t>Click to edit Master title style</a:t>
            </a:r>
            <a:endParaRPr lang="en-BR"/>
          </a:p>
        </p:txBody>
      </p:sp>
      <p:sp>
        <p:nvSpPr>
          <p:cNvPr id="3" name="Content Placeholder 2">
            <a:extLst>
              <a:ext uri="{FF2B5EF4-FFF2-40B4-BE49-F238E27FC236}">
                <a16:creationId xmlns:a16="http://schemas.microsoft.com/office/drawing/2014/main" id="{8B41C9D9-AA35-4256-CFEC-A0ACE5A39FD6}"/>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R"/>
          </a:p>
        </p:txBody>
      </p:sp>
      <p:sp>
        <p:nvSpPr>
          <p:cNvPr id="4" name="Date Placeholder 3">
            <a:extLst>
              <a:ext uri="{FF2B5EF4-FFF2-40B4-BE49-F238E27FC236}">
                <a16:creationId xmlns:a16="http://schemas.microsoft.com/office/drawing/2014/main" id="{83D5A42E-0D55-4A4B-A1EB-5EBBD60C54B2}"/>
              </a:ext>
            </a:extLst>
          </p:cNvPr>
          <p:cNvSpPr>
            <a:spLocks noGrp="1"/>
          </p:cNvSpPr>
          <p:nvPr>
            <p:ph type="dt" sz="half" idx="10"/>
          </p:nvPr>
        </p:nvSpPr>
        <p:spPr/>
        <p:txBody>
          <a:bodyPr/>
          <a:lstStyle/>
          <a:p>
            <a:fld id="{AD64AFBB-DC35-9B46-B803-BF98ECA4EAEE}" type="datetimeFigureOut">
              <a:rPr lang="en-BR" smtClean="0"/>
              <a:t>08/09/24</a:t>
            </a:fld>
            <a:endParaRPr lang="en-BR"/>
          </a:p>
        </p:txBody>
      </p:sp>
      <p:sp>
        <p:nvSpPr>
          <p:cNvPr id="5" name="Footer Placeholder 4">
            <a:extLst>
              <a:ext uri="{FF2B5EF4-FFF2-40B4-BE49-F238E27FC236}">
                <a16:creationId xmlns:a16="http://schemas.microsoft.com/office/drawing/2014/main" id="{88C53D61-E88D-CDE3-F171-D665460B1F40}"/>
              </a:ext>
            </a:extLst>
          </p:cNvPr>
          <p:cNvSpPr>
            <a:spLocks noGrp="1"/>
          </p:cNvSpPr>
          <p:nvPr>
            <p:ph type="ftr" sz="quarter" idx="11"/>
          </p:nvPr>
        </p:nvSpPr>
        <p:spPr/>
        <p:txBody>
          <a:bodyPr/>
          <a:lstStyle/>
          <a:p>
            <a:endParaRPr lang="en-BR"/>
          </a:p>
        </p:txBody>
      </p:sp>
      <p:sp>
        <p:nvSpPr>
          <p:cNvPr id="6" name="Slide Number Placeholder 5">
            <a:extLst>
              <a:ext uri="{FF2B5EF4-FFF2-40B4-BE49-F238E27FC236}">
                <a16:creationId xmlns:a16="http://schemas.microsoft.com/office/drawing/2014/main" id="{180E0B7C-A5E7-8D78-6C31-88A7A45BCBCC}"/>
              </a:ext>
            </a:extLst>
          </p:cNvPr>
          <p:cNvSpPr>
            <a:spLocks noGrp="1"/>
          </p:cNvSpPr>
          <p:nvPr>
            <p:ph type="sldNum" sz="quarter" idx="12"/>
          </p:nvPr>
        </p:nvSpPr>
        <p:spPr/>
        <p:txBody>
          <a:bodyPr/>
          <a:lstStyle/>
          <a:p>
            <a:fld id="{689451CC-1634-0049-A752-3A7ECC22D88C}" type="slidenum">
              <a:rPr lang="en-BR" smtClean="0"/>
              <a:t>‹#›</a:t>
            </a:fld>
            <a:endParaRPr lang="en-BR"/>
          </a:p>
        </p:txBody>
      </p:sp>
    </p:spTree>
    <p:extLst>
      <p:ext uri="{BB962C8B-B14F-4D97-AF65-F5344CB8AC3E}">
        <p14:creationId xmlns:p14="http://schemas.microsoft.com/office/powerpoint/2010/main" val="35473369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17B28-5504-E070-F062-9E010A4F2B26}"/>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BR"/>
          </a:p>
        </p:txBody>
      </p:sp>
      <p:sp>
        <p:nvSpPr>
          <p:cNvPr id="3" name="Text Placeholder 2">
            <a:extLst>
              <a:ext uri="{FF2B5EF4-FFF2-40B4-BE49-F238E27FC236}">
                <a16:creationId xmlns:a16="http://schemas.microsoft.com/office/drawing/2014/main" id="{9B7CFF98-BE5A-5C87-C0A3-42B6BA61A38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F6DC7BBB-632B-67A3-598F-0E88A5BB07F7}"/>
              </a:ext>
            </a:extLst>
          </p:cNvPr>
          <p:cNvSpPr>
            <a:spLocks noGrp="1"/>
          </p:cNvSpPr>
          <p:nvPr>
            <p:ph type="dt" sz="half" idx="10"/>
          </p:nvPr>
        </p:nvSpPr>
        <p:spPr/>
        <p:txBody>
          <a:bodyPr/>
          <a:lstStyle/>
          <a:p>
            <a:fld id="{AD64AFBB-DC35-9B46-B803-BF98ECA4EAEE}" type="datetimeFigureOut">
              <a:rPr lang="en-BR" smtClean="0"/>
              <a:t>08/09/24</a:t>
            </a:fld>
            <a:endParaRPr lang="en-BR"/>
          </a:p>
        </p:txBody>
      </p:sp>
      <p:sp>
        <p:nvSpPr>
          <p:cNvPr id="5" name="Footer Placeholder 4">
            <a:extLst>
              <a:ext uri="{FF2B5EF4-FFF2-40B4-BE49-F238E27FC236}">
                <a16:creationId xmlns:a16="http://schemas.microsoft.com/office/drawing/2014/main" id="{ACB25405-A877-7F94-10BB-94BB9F8DC865}"/>
              </a:ext>
            </a:extLst>
          </p:cNvPr>
          <p:cNvSpPr>
            <a:spLocks noGrp="1"/>
          </p:cNvSpPr>
          <p:nvPr>
            <p:ph type="ftr" sz="quarter" idx="11"/>
          </p:nvPr>
        </p:nvSpPr>
        <p:spPr/>
        <p:txBody>
          <a:bodyPr/>
          <a:lstStyle/>
          <a:p>
            <a:endParaRPr lang="en-BR"/>
          </a:p>
        </p:txBody>
      </p:sp>
      <p:sp>
        <p:nvSpPr>
          <p:cNvPr id="6" name="Slide Number Placeholder 5">
            <a:extLst>
              <a:ext uri="{FF2B5EF4-FFF2-40B4-BE49-F238E27FC236}">
                <a16:creationId xmlns:a16="http://schemas.microsoft.com/office/drawing/2014/main" id="{6B4AFB86-9D54-FFFA-D128-A3979ACAE9C5}"/>
              </a:ext>
            </a:extLst>
          </p:cNvPr>
          <p:cNvSpPr>
            <a:spLocks noGrp="1"/>
          </p:cNvSpPr>
          <p:nvPr>
            <p:ph type="sldNum" sz="quarter" idx="12"/>
          </p:nvPr>
        </p:nvSpPr>
        <p:spPr/>
        <p:txBody>
          <a:bodyPr/>
          <a:lstStyle/>
          <a:p>
            <a:fld id="{689451CC-1634-0049-A752-3A7ECC22D88C}" type="slidenum">
              <a:rPr lang="en-BR" smtClean="0"/>
              <a:t>‹#›</a:t>
            </a:fld>
            <a:endParaRPr lang="en-BR"/>
          </a:p>
        </p:txBody>
      </p:sp>
    </p:spTree>
    <p:extLst>
      <p:ext uri="{BB962C8B-B14F-4D97-AF65-F5344CB8AC3E}">
        <p14:creationId xmlns:p14="http://schemas.microsoft.com/office/powerpoint/2010/main" val="26649101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F1F506-9B52-A908-6538-61EB5754670E}"/>
              </a:ext>
            </a:extLst>
          </p:cNvPr>
          <p:cNvSpPr>
            <a:spLocks noGrp="1"/>
          </p:cNvSpPr>
          <p:nvPr>
            <p:ph type="title"/>
          </p:nvPr>
        </p:nvSpPr>
        <p:spPr/>
        <p:txBody>
          <a:bodyPr/>
          <a:lstStyle/>
          <a:p>
            <a:r>
              <a:rPr lang="en-GB"/>
              <a:t>Click to edit Master title style</a:t>
            </a:r>
            <a:endParaRPr lang="en-BR"/>
          </a:p>
        </p:txBody>
      </p:sp>
      <p:sp>
        <p:nvSpPr>
          <p:cNvPr id="3" name="Content Placeholder 2">
            <a:extLst>
              <a:ext uri="{FF2B5EF4-FFF2-40B4-BE49-F238E27FC236}">
                <a16:creationId xmlns:a16="http://schemas.microsoft.com/office/drawing/2014/main" id="{1411AA2E-825B-78A4-24B0-46191BFCB148}"/>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R"/>
          </a:p>
        </p:txBody>
      </p:sp>
      <p:sp>
        <p:nvSpPr>
          <p:cNvPr id="4" name="Content Placeholder 3">
            <a:extLst>
              <a:ext uri="{FF2B5EF4-FFF2-40B4-BE49-F238E27FC236}">
                <a16:creationId xmlns:a16="http://schemas.microsoft.com/office/drawing/2014/main" id="{6FB1F2B6-2BD2-5728-C8EF-52D06D937211}"/>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R"/>
          </a:p>
        </p:txBody>
      </p:sp>
      <p:sp>
        <p:nvSpPr>
          <p:cNvPr id="5" name="Date Placeholder 4">
            <a:extLst>
              <a:ext uri="{FF2B5EF4-FFF2-40B4-BE49-F238E27FC236}">
                <a16:creationId xmlns:a16="http://schemas.microsoft.com/office/drawing/2014/main" id="{34451FD3-B2B8-265C-2E29-27B632724EA4}"/>
              </a:ext>
            </a:extLst>
          </p:cNvPr>
          <p:cNvSpPr>
            <a:spLocks noGrp="1"/>
          </p:cNvSpPr>
          <p:nvPr>
            <p:ph type="dt" sz="half" idx="10"/>
          </p:nvPr>
        </p:nvSpPr>
        <p:spPr/>
        <p:txBody>
          <a:bodyPr/>
          <a:lstStyle/>
          <a:p>
            <a:fld id="{AD64AFBB-DC35-9B46-B803-BF98ECA4EAEE}" type="datetimeFigureOut">
              <a:rPr lang="en-BR" smtClean="0"/>
              <a:t>08/09/24</a:t>
            </a:fld>
            <a:endParaRPr lang="en-BR"/>
          </a:p>
        </p:txBody>
      </p:sp>
      <p:sp>
        <p:nvSpPr>
          <p:cNvPr id="6" name="Footer Placeholder 5">
            <a:extLst>
              <a:ext uri="{FF2B5EF4-FFF2-40B4-BE49-F238E27FC236}">
                <a16:creationId xmlns:a16="http://schemas.microsoft.com/office/drawing/2014/main" id="{27F12B73-0A50-71F7-7A85-967ABE51107C}"/>
              </a:ext>
            </a:extLst>
          </p:cNvPr>
          <p:cNvSpPr>
            <a:spLocks noGrp="1"/>
          </p:cNvSpPr>
          <p:nvPr>
            <p:ph type="ftr" sz="quarter" idx="11"/>
          </p:nvPr>
        </p:nvSpPr>
        <p:spPr/>
        <p:txBody>
          <a:bodyPr/>
          <a:lstStyle/>
          <a:p>
            <a:endParaRPr lang="en-BR"/>
          </a:p>
        </p:txBody>
      </p:sp>
      <p:sp>
        <p:nvSpPr>
          <p:cNvPr id="7" name="Slide Number Placeholder 6">
            <a:extLst>
              <a:ext uri="{FF2B5EF4-FFF2-40B4-BE49-F238E27FC236}">
                <a16:creationId xmlns:a16="http://schemas.microsoft.com/office/drawing/2014/main" id="{EC3ED2F1-2015-A6A2-E0C7-0D295BC3F519}"/>
              </a:ext>
            </a:extLst>
          </p:cNvPr>
          <p:cNvSpPr>
            <a:spLocks noGrp="1"/>
          </p:cNvSpPr>
          <p:nvPr>
            <p:ph type="sldNum" sz="quarter" idx="12"/>
          </p:nvPr>
        </p:nvSpPr>
        <p:spPr/>
        <p:txBody>
          <a:bodyPr/>
          <a:lstStyle/>
          <a:p>
            <a:fld id="{689451CC-1634-0049-A752-3A7ECC22D88C}" type="slidenum">
              <a:rPr lang="en-BR" smtClean="0"/>
              <a:t>‹#›</a:t>
            </a:fld>
            <a:endParaRPr lang="en-BR"/>
          </a:p>
        </p:txBody>
      </p:sp>
    </p:spTree>
    <p:extLst>
      <p:ext uri="{BB962C8B-B14F-4D97-AF65-F5344CB8AC3E}">
        <p14:creationId xmlns:p14="http://schemas.microsoft.com/office/powerpoint/2010/main" val="9877137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E72251-C566-B566-DE25-1E4226A3E7EA}"/>
              </a:ext>
            </a:extLst>
          </p:cNvPr>
          <p:cNvSpPr>
            <a:spLocks noGrp="1"/>
          </p:cNvSpPr>
          <p:nvPr>
            <p:ph type="title"/>
          </p:nvPr>
        </p:nvSpPr>
        <p:spPr>
          <a:xfrm>
            <a:off x="839788" y="365125"/>
            <a:ext cx="10515600" cy="1325563"/>
          </a:xfrm>
        </p:spPr>
        <p:txBody>
          <a:bodyPr/>
          <a:lstStyle/>
          <a:p>
            <a:r>
              <a:rPr lang="en-GB"/>
              <a:t>Click to edit Master title style</a:t>
            </a:r>
            <a:endParaRPr lang="en-BR"/>
          </a:p>
        </p:txBody>
      </p:sp>
      <p:sp>
        <p:nvSpPr>
          <p:cNvPr id="3" name="Text Placeholder 2">
            <a:extLst>
              <a:ext uri="{FF2B5EF4-FFF2-40B4-BE49-F238E27FC236}">
                <a16:creationId xmlns:a16="http://schemas.microsoft.com/office/drawing/2014/main" id="{D930C8CA-19CF-D0B5-AB4B-E7B6E7AEF1D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FD50EC77-3294-20FC-19B7-DF01E2CCA159}"/>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R"/>
          </a:p>
        </p:txBody>
      </p:sp>
      <p:sp>
        <p:nvSpPr>
          <p:cNvPr id="5" name="Text Placeholder 4">
            <a:extLst>
              <a:ext uri="{FF2B5EF4-FFF2-40B4-BE49-F238E27FC236}">
                <a16:creationId xmlns:a16="http://schemas.microsoft.com/office/drawing/2014/main" id="{02359A56-A7D9-96D0-A5F8-4E268AA7EBB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CCAB9B97-F48F-5CF9-5F40-F891A8776D79}"/>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R"/>
          </a:p>
        </p:txBody>
      </p:sp>
      <p:sp>
        <p:nvSpPr>
          <p:cNvPr id="7" name="Date Placeholder 6">
            <a:extLst>
              <a:ext uri="{FF2B5EF4-FFF2-40B4-BE49-F238E27FC236}">
                <a16:creationId xmlns:a16="http://schemas.microsoft.com/office/drawing/2014/main" id="{9CFDE28D-698E-693D-5765-5AFE4E4840C9}"/>
              </a:ext>
            </a:extLst>
          </p:cNvPr>
          <p:cNvSpPr>
            <a:spLocks noGrp="1"/>
          </p:cNvSpPr>
          <p:nvPr>
            <p:ph type="dt" sz="half" idx="10"/>
          </p:nvPr>
        </p:nvSpPr>
        <p:spPr/>
        <p:txBody>
          <a:bodyPr/>
          <a:lstStyle/>
          <a:p>
            <a:fld id="{AD64AFBB-DC35-9B46-B803-BF98ECA4EAEE}" type="datetimeFigureOut">
              <a:rPr lang="en-BR" smtClean="0"/>
              <a:t>08/09/24</a:t>
            </a:fld>
            <a:endParaRPr lang="en-BR"/>
          </a:p>
        </p:txBody>
      </p:sp>
      <p:sp>
        <p:nvSpPr>
          <p:cNvPr id="8" name="Footer Placeholder 7">
            <a:extLst>
              <a:ext uri="{FF2B5EF4-FFF2-40B4-BE49-F238E27FC236}">
                <a16:creationId xmlns:a16="http://schemas.microsoft.com/office/drawing/2014/main" id="{28C70C0C-FF67-963A-055C-60A31A8820B3}"/>
              </a:ext>
            </a:extLst>
          </p:cNvPr>
          <p:cNvSpPr>
            <a:spLocks noGrp="1"/>
          </p:cNvSpPr>
          <p:nvPr>
            <p:ph type="ftr" sz="quarter" idx="11"/>
          </p:nvPr>
        </p:nvSpPr>
        <p:spPr/>
        <p:txBody>
          <a:bodyPr/>
          <a:lstStyle/>
          <a:p>
            <a:endParaRPr lang="en-BR"/>
          </a:p>
        </p:txBody>
      </p:sp>
      <p:sp>
        <p:nvSpPr>
          <p:cNvPr id="9" name="Slide Number Placeholder 8">
            <a:extLst>
              <a:ext uri="{FF2B5EF4-FFF2-40B4-BE49-F238E27FC236}">
                <a16:creationId xmlns:a16="http://schemas.microsoft.com/office/drawing/2014/main" id="{923B0C99-148F-B453-7AF9-B1B201A32566}"/>
              </a:ext>
            </a:extLst>
          </p:cNvPr>
          <p:cNvSpPr>
            <a:spLocks noGrp="1"/>
          </p:cNvSpPr>
          <p:nvPr>
            <p:ph type="sldNum" sz="quarter" idx="12"/>
          </p:nvPr>
        </p:nvSpPr>
        <p:spPr/>
        <p:txBody>
          <a:bodyPr/>
          <a:lstStyle/>
          <a:p>
            <a:fld id="{689451CC-1634-0049-A752-3A7ECC22D88C}" type="slidenum">
              <a:rPr lang="en-BR" smtClean="0"/>
              <a:t>‹#›</a:t>
            </a:fld>
            <a:endParaRPr lang="en-BR"/>
          </a:p>
        </p:txBody>
      </p:sp>
    </p:spTree>
    <p:extLst>
      <p:ext uri="{BB962C8B-B14F-4D97-AF65-F5344CB8AC3E}">
        <p14:creationId xmlns:p14="http://schemas.microsoft.com/office/powerpoint/2010/main" val="3804154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39E55-C472-8EBA-2921-6496BFE6AB6B}"/>
              </a:ext>
            </a:extLst>
          </p:cNvPr>
          <p:cNvSpPr>
            <a:spLocks noGrp="1"/>
          </p:cNvSpPr>
          <p:nvPr>
            <p:ph type="title"/>
          </p:nvPr>
        </p:nvSpPr>
        <p:spPr/>
        <p:txBody>
          <a:bodyPr/>
          <a:lstStyle/>
          <a:p>
            <a:r>
              <a:rPr lang="en-GB"/>
              <a:t>Click to edit Master title style</a:t>
            </a:r>
            <a:endParaRPr lang="en-BR"/>
          </a:p>
        </p:txBody>
      </p:sp>
      <p:sp>
        <p:nvSpPr>
          <p:cNvPr id="3" name="Date Placeholder 2">
            <a:extLst>
              <a:ext uri="{FF2B5EF4-FFF2-40B4-BE49-F238E27FC236}">
                <a16:creationId xmlns:a16="http://schemas.microsoft.com/office/drawing/2014/main" id="{E2F2D827-1090-F04C-0700-87DA82600AEE}"/>
              </a:ext>
            </a:extLst>
          </p:cNvPr>
          <p:cNvSpPr>
            <a:spLocks noGrp="1"/>
          </p:cNvSpPr>
          <p:nvPr>
            <p:ph type="dt" sz="half" idx="10"/>
          </p:nvPr>
        </p:nvSpPr>
        <p:spPr/>
        <p:txBody>
          <a:bodyPr/>
          <a:lstStyle/>
          <a:p>
            <a:fld id="{AD64AFBB-DC35-9B46-B803-BF98ECA4EAEE}" type="datetimeFigureOut">
              <a:rPr lang="en-BR" smtClean="0"/>
              <a:t>08/09/24</a:t>
            </a:fld>
            <a:endParaRPr lang="en-BR"/>
          </a:p>
        </p:txBody>
      </p:sp>
      <p:sp>
        <p:nvSpPr>
          <p:cNvPr id="4" name="Footer Placeholder 3">
            <a:extLst>
              <a:ext uri="{FF2B5EF4-FFF2-40B4-BE49-F238E27FC236}">
                <a16:creationId xmlns:a16="http://schemas.microsoft.com/office/drawing/2014/main" id="{2FDFA0D5-A053-AD08-358E-9CEB4FD103DE}"/>
              </a:ext>
            </a:extLst>
          </p:cNvPr>
          <p:cNvSpPr>
            <a:spLocks noGrp="1"/>
          </p:cNvSpPr>
          <p:nvPr>
            <p:ph type="ftr" sz="quarter" idx="11"/>
          </p:nvPr>
        </p:nvSpPr>
        <p:spPr/>
        <p:txBody>
          <a:bodyPr/>
          <a:lstStyle/>
          <a:p>
            <a:endParaRPr lang="en-BR"/>
          </a:p>
        </p:txBody>
      </p:sp>
      <p:sp>
        <p:nvSpPr>
          <p:cNvPr id="5" name="Slide Number Placeholder 4">
            <a:extLst>
              <a:ext uri="{FF2B5EF4-FFF2-40B4-BE49-F238E27FC236}">
                <a16:creationId xmlns:a16="http://schemas.microsoft.com/office/drawing/2014/main" id="{D1C31E4D-DF91-1AAB-47DF-7FD38AF5CDC1}"/>
              </a:ext>
            </a:extLst>
          </p:cNvPr>
          <p:cNvSpPr>
            <a:spLocks noGrp="1"/>
          </p:cNvSpPr>
          <p:nvPr>
            <p:ph type="sldNum" sz="quarter" idx="12"/>
          </p:nvPr>
        </p:nvSpPr>
        <p:spPr/>
        <p:txBody>
          <a:bodyPr/>
          <a:lstStyle/>
          <a:p>
            <a:fld id="{689451CC-1634-0049-A752-3A7ECC22D88C}" type="slidenum">
              <a:rPr lang="en-BR" smtClean="0"/>
              <a:t>‹#›</a:t>
            </a:fld>
            <a:endParaRPr lang="en-BR"/>
          </a:p>
        </p:txBody>
      </p:sp>
    </p:spTree>
    <p:extLst>
      <p:ext uri="{BB962C8B-B14F-4D97-AF65-F5344CB8AC3E}">
        <p14:creationId xmlns:p14="http://schemas.microsoft.com/office/powerpoint/2010/main" val="4634067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DCADF32-5A0C-B9D8-5275-F8C128B16B6F}"/>
              </a:ext>
            </a:extLst>
          </p:cNvPr>
          <p:cNvSpPr>
            <a:spLocks noGrp="1"/>
          </p:cNvSpPr>
          <p:nvPr>
            <p:ph type="dt" sz="half" idx="10"/>
          </p:nvPr>
        </p:nvSpPr>
        <p:spPr/>
        <p:txBody>
          <a:bodyPr/>
          <a:lstStyle/>
          <a:p>
            <a:fld id="{AD64AFBB-DC35-9B46-B803-BF98ECA4EAEE}" type="datetimeFigureOut">
              <a:rPr lang="en-BR" smtClean="0"/>
              <a:t>08/09/24</a:t>
            </a:fld>
            <a:endParaRPr lang="en-BR"/>
          </a:p>
        </p:txBody>
      </p:sp>
      <p:sp>
        <p:nvSpPr>
          <p:cNvPr id="3" name="Footer Placeholder 2">
            <a:extLst>
              <a:ext uri="{FF2B5EF4-FFF2-40B4-BE49-F238E27FC236}">
                <a16:creationId xmlns:a16="http://schemas.microsoft.com/office/drawing/2014/main" id="{255625AA-CC31-487E-516D-75252D0A0304}"/>
              </a:ext>
            </a:extLst>
          </p:cNvPr>
          <p:cNvSpPr>
            <a:spLocks noGrp="1"/>
          </p:cNvSpPr>
          <p:nvPr>
            <p:ph type="ftr" sz="quarter" idx="11"/>
          </p:nvPr>
        </p:nvSpPr>
        <p:spPr/>
        <p:txBody>
          <a:bodyPr/>
          <a:lstStyle/>
          <a:p>
            <a:endParaRPr lang="en-BR"/>
          </a:p>
        </p:txBody>
      </p:sp>
      <p:sp>
        <p:nvSpPr>
          <p:cNvPr id="4" name="Slide Number Placeholder 3">
            <a:extLst>
              <a:ext uri="{FF2B5EF4-FFF2-40B4-BE49-F238E27FC236}">
                <a16:creationId xmlns:a16="http://schemas.microsoft.com/office/drawing/2014/main" id="{0EA33FAF-BC6A-310A-7409-A0B289DD2845}"/>
              </a:ext>
            </a:extLst>
          </p:cNvPr>
          <p:cNvSpPr>
            <a:spLocks noGrp="1"/>
          </p:cNvSpPr>
          <p:nvPr>
            <p:ph type="sldNum" sz="quarter" idx="12"/>
          </p:nvPr>
        </p:nvSpPr>
        <p:spPr/>
        <p:txBody>
          <a:bodyPr/>
          <a:lstStyle/>
          <a:p>
            <a:fld id="{689451CC-1634-0049-A752-3A7ECC22D88C}" type="slidenum">
              <a:rPr lang="en-BR" smtClean="0"/>
              <a:t>‹#›</a:t>
            </a:fld>
            <a:endParaRPr lang="en-BR"/>
          </a:p>
        </p:txBody>
      </p:sp>
    </p:spTree>
    <p:extLst>
      <p:ext uri="{BB962C8B-B14F-4D97-AF65-F5344CB8AC3E}">
        <p14:creationId xmlns:p14="http://schemas.microsoft.com/office/powerpoint/2010/main" val="29236860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812B4-DE23-C787-5171-93D7C2CEDD94}"/>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BR"/>
          </a:p>
        </p:txBody>
      </p:sp>
      <p:sp>
        <p:nvSpPr>
          <p:cNvPr id="3" name="Content Placeholder 2">
            <a:extLst>
              <a:ext uri="{FF2B5EF4-FFF2-40B4-BE49-F238E27FC236}">
                <a16:creationId xmlns:a16="http://schemas.microsoft.com/office/drawing/2014/main" id="{FCC8133E-E699-E4E3-7703-BF9F44643F9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R"/>
          </a:p>
        </p:txBody>
      </p:sp>
      <p:sp>
        <p:nvSpPr>
          <p:cNvPr id="4" name="Text Placeholder 3">
            <a:extLst>
              <a:ext uri="{FF2B5EF4-FFF2-40B4-BE49-F238E27FC236}">
                <a16:creationId xmlns:a16="http://schemas.microsoft.com/office/drawing/2014/main" id="{8B9434FE-67BA-EF38-AD7E-FF6C89E6B5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2495C71-6884-2822-D26C-CDC701A64350}"/>
              </a:ext>
            </a:extLst>
          </p:cNvPr>
          <p:cNvSpPr>
            <a:spLocks noGrp="1"/>
          </p:cNvSpPr>
          <p:nvPr>
            <p:ph type="dt" sz="half" idx="10"/>
          </p:nvPr>
        </p:nvSpPr>
        <p:spPr/>
        <p:txBody>
          <a:bodyPr/>
          <a:lstStyle/>
          <a:p>
            <a:fld id="{AD64AFBB-DC35-9B46-B803-BF98ECA4EAEE}" type="datetimeFigureOut">
              <a:rPr lang="en-BR" smtClean="0"/>
              <a:t>08/09/24</a:t>
            </a:fld>
            <a:endParaRPr lang="en-BR"/>
          </a:p>
        </p:txBody>
      </p:sp>
      <p:sp>
        <p:nvSpPr>
          <p:cNvPr id="6" name="Footer Placeholder 5">
            <a:extLst>
              <a:ext uri="{FF2B5EF4-FFF2-40B4-BE49-F238E27FC236}">
                <a16:creationId xmlns:a16="http://schemas.microsoft.com/office/drawing/2014/main" id="{57CF910C-5A8F-FD33-8D4B-D1A27AABE106}"/>
              </a:ext>
            </a:extLst>
          </p:cNvPr>
          <p:cNvSpPr>
            <a:spLocks noGrp="1"/>
          </p:cNvSpPr>
          <p:nvPr>
            <p:ph type="ftr" sz="quarter" idx="11"/>
          </p:nvPr>
        </p:nvSpPr>
        <p:spPr/>
        <p:txBody>
          <a:bodyPr/>
          <a:lstStyle/>
          <a:p>
            <a:endParaRPr lang="en-BR"/>
          </a:p>
        </p:txBody>
      </p:sp>
      <p:sp>
        <p:nvSpPr>
          <p:cNvPr id="7" name="Slide Number Placeholder 6">
            <a:extLst>
              <a:ext uri="{FF2B5EF4-FFF2-40B4-BE49-F238E27FC236}">
                <a16:creationId xmlns:a16="http://schemas.microsoft.com/office/drawing/2014/main" id="{22A0DAFB-402C-B06B-B7F0-281092BFC73B}"/>
              </a:ext>
            </a:extLst>
          </p:cNvPr>
          <p:cNvSpPr>
            <a:spLocks noGrp="1"/>
          </p:cNvSpPr>
          <p:nvPr>
            <p:ph type="sldNum" sz="quarter" idx="12"/>
          </p:nvPr>
        </p:nvSpPr>
        <p:spPr/>
        <p:txBody>
          <a:bodyPr/>
          <a:lstStyle/>
          <a:p>
            <a:fld id="{689451CC-1634-0049-A752-3A7ECC22D88C}" type="slidenum">
              <a:rPr lang="en-BR" smtClean="0"/>
              <a:t>‹#›</a:t>
            </a:fld>
            <a:endParaRPr lang="en-BR"/>
          </a:p>
        </p:txBody>
      </p:sp>
    </p:spTree>
    <p:extLst>
      <p:ext uri="{BB962C8B-B14F-4D97-AF65-F5344CB8AC3E}">
        <p14:creationId xmlns:p14="http://schemas.microsoft.com/office/powerpoint/2010/main" val="17837426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F3D5BC-6BB9-A87F-2BBF-15EB307708CC}"/>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BR"/>
          </a:p>
        </p:txBody>
      </p:sp>
      <p:sp>
        <p:nvSpPr>
          <p:cNvPr id="3" name="Picture Placeholder 2">
            <a:extLst>
              <a:ext uri="{FF2B5EF4-FFF2-40B4-BE49-F238E27FC236}">
                <a16:creationId xmlns:a16="http://schemas.microsoft.com/office/drawing/2014/main" id="{300DFF3A-54EA-42E1-A42F-C1A7498E525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BR"/>
          </a:p>
        </p:txBody>
      </p:sp>
      <p:sp>
        <p:nvSpPr>
          <p:cNvPr id="4" name="Text Placeholder 3">
            <a:extLst>
              <a:ext uri="{FF2B5EF4-FFF2-40B4-BE49-F238E27FC236}">
                <a16:creationId xmlns:a16="http://schemas.microsoft.com/office/drawing/2014/main" id="{2D87C1ED-A46B-18EF-6AAA-54D504D186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89E53D2-3F7B-A936-2C7E-8C32D78F8133}"/>
              </a:ext>
            </a:extLst>
          </p:cNvPr>
          <p:cNvSpPr>
            <a:spLocks noGrp="1"/>
          </p:cNvSpPr>
          <p:nvPr>
            <p:ph type="dt" sz="half" idx="10"/>
          </p:nvPr>
        </p:nvSpPr>
        <p:spPr/>
        <p:txBody>
          <a:bodyPr/>
          <a:lstStyle/>
          <a:p>
            <a:fld id="{AD64AFBB-DC35-9B46-B803-BF98ECA4EAEE}" type="datetimeFigureOut">
              <a:rPr lang="en-BR" smtClean="0"/>
              <a:t>08/09/24</a:t>
            </a:fld>
            <a:endParaRPr lang="en-BR"/>
          </a:p>
        </p:txBody>
      </p:sp>
      <p:sp>
        <p:nvSpPr>
          <p:cNvPr id="6" name="Footer Placeholder 5">
            <a:extLst>
              <a:ext uri="{FF2B5EF4-FFF2-40B4-BE49-F238E27FC236}">
                <a16:creationId xmlns:a16="http://schemas.microsoft.com/office/drawing/2014/main" id="{8F0DF71B-686D-FD90-101D-2930E097C328}"/>
              </a:ext>
            </a:extLst>
          </p:cNvPr>
          <p:cNvSpPr>
            <a:spLocks noGrp="1"/>
          </p:cNvSpPr>
          <p:nvPr>
            <p:ph type="ftr" sz="quarter" idx="11"/>
          </p:nvPr>
        </p:nvSpPr>
        <p:spPr/>
        <p:txBody>
          <a:bodyPr/>
          <a:lstStyle/>
          <a:p>
            <a:endParaRPr lang="en-BR"/>
          </a:p>
        </p:txBody>
      </p:sp>
      <p:sp>
        <p:nvSpPr>
          <p:cNvPr id="7" name="Slide Number Placeholder 6">
            <a:extLst>
              <a:ext uri="{FF2B5EF4-FFF2-40B4-BE49-F238E27FC236}">
                <a16:creationId xmlns:a16="http://schemas.microsoft.com/office/drawing/2014/main" id="{8B44D1F2-D62E-AA88-7E22-13EDD5633BF4}"/>
              </a:ext>
            </a:extLst>
          </p:cNvPr>
          <p:cNvSpPr>
            <a:spLocks noGrp="1"/>
          </p:cNvSpPr>
          <p:nvPr>
            <p:ph type="sldNum" sz="quarter" idx="12"/>
          </p:nvPr>
        </p:nvSpPr>
        <p:spPr/>
        <p:txBody>
          <a:bodyPr/>
          <a:lstStyle/>
          <a:p>
            <a:fld id="{689451CC-1634-0049-A752-3A7ECC22D88C}" type="slidenum">
              <a:rPr lang="en-BR" smtClean="0"/>
              <a:t>‹#›</a:t>
            </a:fld>
            <a:endParaRPr lang="en-BR"/>
          </a:p>
        </p:txBody>
      </p:sp>
    </p:spTree>
    <p:extLst>
      <p:ext uri="{BB962C8B-B14F-4D97-AF65-F5344CB8AC3E}">
        <p14:creationId xmlns:p14="http://schemas.microsoft.com/office/powerpoint/2010/main" val="27631701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85659FE-D5F9-C95D-D3EB-E0888AFACE9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BR"/>
          </a:p>
        </p:txBody>
      </p:sp>
      <p:sp>
        <p:nvSpPr>
          <p:cNvPr id="3" name="Text Placeholder 2">
            <a:extLst>
              <a:ext uri="{FF2B5EF4-FFF2-40B4-BE49-F238E27FC236}">
                <a16:creationId xmlns:a16="http://schemas.microsoft.com/office/drawing/2014/main" id="{C3892048-75D8-6927-FEFC-3861D95A6E4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R"/>
          </a:p>
        </p:txBody>
      </p:sp>
      <p:sp>
        <p:nvSpPr>
          <p:cNvPr id="4" name="Date Placeholder 3">
            <a:extLst>
              <a:ext uri="{FF2B5EF4-FFF2-40B4-BE49-F238E27FC236}">
                <a16:creationId xmlns:a16="http://schemas.microsoft.com/office/drawing/2014/main" id="{D2C3B68C-4BC6-42FC-8DFD-D891E421FA0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D64AFBB-DC35-9B46-B803-BF98ECA4EAEE}" type="datetimeFigureOut">
              <a:rPr lang="en-BR" smtClean="0"/>
              <a:t>08/09/24</a:t>
            </a:fld>
            <a:endParaRPr lang="en-BR"/>
          </a:p>
        </p:txBody>
      </p:sp>
      <p:sp>
        <p:nvSpPr>
          <p:cNvPr id="5" name="Footer Placeholder 4">
            <a:extLst>
              <a:ext uri="{FF2B5EF4-FFF2-40B4-BE49-F238E27FC236}">
                <a16:creationId xmlns:a16="http://schemas.microsoft.com/office/drawing/2014/main" id="{AE8A1D5F-D4BE-1B84-F2E1-5B2D8741157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BR"/>
          </a:p>
        </p:txBody>
      </p:sp>
      <p:sp>
        <p:nvSpPr>
          <p:cNvPr id="6" name="Slide Number Placeholder 5">
            <a:extLst>
              <a:ext uri="{FF2B5EF4-FFF2-40B4-BE49-F238E27FC236}">
                <a16:creationId xmlns:a16="http://schemas.microsoft.com/office/drawing/2014/main" id="{FA15FB10-AE0C-ECD8-C9EB-DC344F33346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89451CC-1634-0049-A752-3A7ECC22D88C}" type="slidenum">
              <a:rPr lang="en-BR" smtClean="0"/>
              <a:t>‹#›</a:t>
            </a:fld>
            <a:endParaRPr lang="en-BR"/>
          </a:p>
        </p:txBody>
      </p:sp>
    </p:spTree>
    <p:extLst>
      <p:ext uri="{BB962C8B-B14F-4D97-AF65-F5344CB8AC3E}">
        <p14:creationId xmlns:p14="http://schemas.microsoft.com/office/powerpoint/2010/main" val="19591043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6F828D28-8E09-41CC-8229-3070B5467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National Minorities | Chinese Posters | Chineseposters.net">
            <a:extLst>
              <a:ext uri="{FF2B5EF4-FFF2-40B4-BE49-F238E27FC236}">
                <a16:creationId xmlns:a16="http://schemas.microsoft.com/office/drawing/2014/main" id="{1A943EEC-813F-729F-DF9B-98A19A0A49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1649" b="7123"/>
          <a:stretch/>
        </p:blipFill>
        <p:spPr bwMode="auto">
          <a:xfrm>
            <a:off x="20" y="-22"/>
            <a:ext cx="12191977" cy="6858022"/>
          </a:xfrm>
          <a:prstGeom prst="rect">
            <a:avLst/>
          </a:prstGeom>
          <a:noFill/>
          <a:extLst>
            <a:ext uri="{909E8E84-426E-40DD-AFC4-6F175D3DCCD1}">
              <a14:hiddenFill xmlns:a14="http://schemas.microsoft.com/office/drawing/2010/main">
                <a:solidFill>
                  <a:srgbClr val="FFFFFF"/>
                </a:solidFill>
              </a14:hiddenFill>
            </a:ext>
          </a:extLst>
        </p:spPr>
      </p:pic>
      <p:sp>
        <p:nvSpPr>
          <p:cNvPr id="3081" name="Rectangle 3080">
            <a:extLst>
              <a:ext uri="{FF2B5EF4-FFF2-40B4-BE49-F238E27FC236}">
                <a16:creationId xmlns:a16="http://schemas.microsoft.com/office/drawing/2014/main" id="{D5B012D8-7F27-4758-9AC6-C889B154BD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103377" y="1100316"/>
            <a:ext cx="6858003" cy="4657347"/>
          </a:xfrm>
          <a:prstGeom prst="rect">
            <a:avLst/>
          </a:prstGeom>
          <a:gradFill flip="none" rotWithShape="1">
            <a:gsLst>
              <a:gs pos="48000">
                <a:srgbClr val="000000">
                  <a:alpha val="24000"/>
                </a:srgbClr>
              </a:gs>
              <a:gs pos="85000">
                <a:srgbClr val="000000">
                  <a:alpha val="45000"/>
                </a:srgbClr>
              </a:gs>
              <a:gs pos="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49968E3-653F-04EC-A93B-CB6870353A58}"/>
              </a:ext>
            </a:extLst>
          </p:cNvPr>
          <p:cNvSpPr>
            <a:spLocks noGrp="1"/>
          </p:cNvSpPr>
          <p:nvPr>
            <p:ph type="ctrTitle"/>
          </p:nvPr>
        </p:nvSpPr>
        <p:spPr>
          <a:xfrm>
            <a:off x="643466" y="643467"/>
            <a:ext cx="5452529" cy="3569242"/>
          </a:xfrm>
        </p:spPr>
        <p:txBody>
          <a:bodyPr anchor="t">
            <a:normAutofit/>
          </a:bodyPr>
          <a:lstStyle/>
          <a:p>
            <a:pPr algn="l"/>
            <a:r>
              <a:rPr lang="en-BR" sz="5200">
                <a:solidFill>
                  <a:srgbClr val="FFFFFF"/>
                </a:solidFill>
              </a:rPr>
              <a:t>Minorities in Mao’s China</a:t>
            </a:r>
          </a:p>
        </p:txBody>
      </p:sp>
      <p:sp>
        <p:nvSpPr>
          <p:cNvPr id="3" name="Subtitle 2">
            <a:extLst>
              <a:ext uri="{FF2B5EF4-FFF2-40B4-BE49-F238E27FC236}">
                <a16:creationId xmlns:a16="http://schemas.microsoft.com/office/drawing/2014/main" id="{DA7C152D-A134-8545-D966-D3150C5FD996}"/>
              </a:ext>
            </a:extLst>
          </p:cNvPr>
          <p:cNvSpPr>
            <a:spLocks noGrp="1"/>
          </p:cNvSpPr>
          <p:nvPr>
            <p:ph type="subTitle" idx="1"/>
          </p:nvPr>
        </p:nvSpPr>
        <p:spPr>
          <a:xfrm>
            <a:off x="643466" y="4551037"/>
            <a:ext cx="5449479" cy="1578054"/>
          </a:xfrm>
        </p:spPr>
        <p:txBody>
          <a:bodyPr anchor="b">
            <a:normAutofit/>
          </a:bodyPr>
          <a:lstStyle/>
          <a:p>
            <a:pPr algn="l"/>
            <a:endParaRPr lang="en-BR">
              <a:solidFill>
                <a:srgbClr val="FFFFFF"/>
              </a:solidFill>
            </a:endParaRPr>
          </a:p>
        </p:txBody>
      </p:sp>
      <p:sp>
        <p:nvSpPr>
          <p:cNvPr id="3083" name="Rectangle 3082">
            <a:extLst>
              <a:ext uri="{FF2B5EF4-FFF2-40B4-BE49-F238E27FC236}">
                <a16:creationId xmlns:a16="http://schemas.microsoft.com/office/drawing/2014/main" id="{4063B759-00FC-46D1-9898-8E8625268F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40187" y="2206184"/>
            <a:ext cx="6858003" cy="2445624"/>
          </a:xfrm>
          <a:prstGeom prst="rect">
            <a:avLst/>
          </a:prstGeom>
          <a:gradFill flip="none" rotWithShape="1">
            <a:gsLst>
              <a:gs pos="48000">
                <a:srgbClr val="000000">
                  <a:alpha val="24000"/>
                </a:srgbClr>
              </a:gs>
              <a:gs pos="85000">
                <a:srgbClr val="000000">
                  <a:alpha val="45000"/>
                </a:srgbClr>
              </a:gs>
              <a:gs pos="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337437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C608BEB-860E-4094-8511-78603564A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50"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79ABE18-819B-8E5C-62AA-A9F32B2BAB8E}"/>
              </a:ext>
            </a:extLst>
          </p:cNvPr>
          <p:cNvSpPr>
            <a:spLocks noGrp="1"/>
          </p:cNvSpPr>
          <p:nvPr>
            <p:ph type="title"/>
          </p:nvPr>
        </p:nvSpPr>
        <p:spPr>
          <a:xfrm>
            <a:off x="838200" y="1412488"/>
            <a:ext cx="2899189" cy="4363844"/>
          </a:xfrm>
        </p:spPr>
        <p:txBody>
          <a:bodyPr anchor="t">
            <a:normAutofit/>
          </a:bodyPr>
          <a:lstStyle/>
          <a:p>
            <a:r>
              <a:rPr lang="en-BR" sz="4000">
                <a:solidFill>
                  <a:srgbClr val="FFFFFF"/>
                </a:solidFill>
              </a:rPr>
              <a:t>How were minorities treated during the first decade of CCP rule?</a:t>
            </a:r>
          </a:p>
        </p:txBody>
      </p:sp>
      <p:sp>
        <p:nvSpPr>
          <p:cNvPr id="3" name="Content Placeholder 2">
            <a:extLst>
              <a:ext uri="{FF2B5EF4-FFF2-40B4-BE49-F238E27FC236}">
                <a16:creationId xmlns:a16="http://schemas.microsoft.com/office/drawing/2014/main" id="{0833F514-A5C0-A5CC-347C-E8D3F4ADE3DE}"/>
              </a:ext>
            </a:extLst>
          </p:cNvPr>
          <p:cNvSpPr>
            <a:spLocks noGrp="1"/>
          </p:cNvSpPr>
          <p:nvPr>
            <p:ph sz="half" idx="1"/>
          </p:nvPr>
        </p:nvSpPr>
        <p:spPr>
          <a:xfrm>
            <a:off x="4380855" y="1412489"/>
            <a:ext cx="3427283" cy="4363844"/>
          </a:xfrm>
        </p:spPr>
        <p:txBody>
          <a:bodyPr>
            <a:normAutofit/>
          </a:bodyPr>
          <a:lstStyle/>
          <a:p>
            <a:endParaRPr lang="en-BR" sz="2000"/>
          </a:p>
        </p:txBody>
      </p:sp>
      <p:cxnSp>
        <p:nvCxnSpPr>
          <p:cNvPr id="11" name="Straight Connector 10">
            <a:extLst>
              <a:ext uri="{FF2B5EF4-FFF2-40B4-BE49-F238E27FC236}">
                <a16:creationId xmlns:a16="http://schemas.microsoft.com/office/drawing/2014/main" id="{1F16A8D4-FE87-4604-88B2-394B5D1EB4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9871" y="1412488"/>
            <a:ext cx="0" cy="36576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AE420EEE-7DCC-C59E-7DDA-B91257AD9CC3}"/>
              </a:ext>
            </a:extLst>
          </p:cNvPr>
          <p:cNvSpPr>
            <a:spLocks noGrp="1"/>
          </p:cNvSpPr>
          <p:nvPr>
            <p:ph sz="half" idx="2"/>
          </p:nvPr>
        </p:nvSpPr>
        <p:spPr>
          <a:xfrm>
            <a:off x="8451604" y="1412489"/>
            <a:ext cx="3197701" cy="4363844"/>
          </a:xfrm>
        </p:spPr>
        <p:txBody>
          <a:bodyPr>
            <a:normAutofit/>
          </a:bodyPr>
          <a:lstStyle/>
          <a:p>
            <a:endParaRPr lang="en-BR" sz="2000"/>
          </a:p>
        </p:txBody>
      </p:sp>
    </p:spTree>
    <p:extLst>
      <p:ext uri="{BB962C8B-B14F-4D97-AF65-F5344CB8AC3E}">
        <p14:creationId xmlns:p14="http://schemas.microsoft.com/office/powerpoint/2010/main" val="29609102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23" name="!!Rectangle">
            <a:extLst>
              <a:ext uri="{FF2B5EF4-FFF2-40B4-BE49-F238E27FC236}">
                <a16:creationId xmlns:a16="http://schemas.microsoft.com/office/drawing/2014/main" id="{7C432AFE-B3D2-4BFF-BF8F-96C27AFF1A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18" name="Picture 2" descr="Hundred Flowers Campaign | Nature, Significance | History Worksheets">
            <a:extLst>
              <a:ext uri="{FF2B5EF4-FFF2-40B4-BE49-F238E27FC236}">
                <a16:creationId xmlns:a16="http://schemas.microsoft.com/office/drawing/2014/main" id="{5A38DC50-5589-59F2-14BF-F3DC0D6B2926}"/>
              </a:ext>
            </a:extLst>
          </p:cNvPr>
          <p:cNvPicPr>
            <a:picLocks noGrp="1" noChangeAspect="1" noChangeArrowheads="1"/>
          </p:cNvPicPr>
          <p:nvPr>
            <p:ph sz="half" idx="2"/>
          </p:nvPr>
        </p:nvPicPr>
        <p:blipFill>
          <a:blip r:embed="rId2">
            <a:alphaModFix amt="40000"/>
            <a:extLst>
              <a:ext uri="{28A0092B-C50C-407E-A947-70E740481C1C}">
                <a14:useLocalDpi xmlns:a14="http://schemas.microsoft.com/office/drawing/2010/main" val="0"/>
              </a:ext>
            </a:extLst>
          </a:blip>
          <a:srcRect/>
          <a:stretch/>
        </p:blipFill>
        <p:spPr bwMode="auto">
          <a:xfrm>
            <a:off x="20" y="10"/>
            <a:ext cx="12191979"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B4363B3D-E39F-2E37-07F8-7678C3716E68}"/>
              </a:ext>
            </a:extLst>
          </p:cNvPr>
          <p:cNvSpPr>
            <a:spLocks noGrp="1"/>
          </p:cNvSpPr>
          <p:nvPr>
            <p:ph type="title"/>
          </p:nvPr>
        </p:nvSpPr>
        <p:spPr>
          <a:xfrm>
            <a:off x="841249" y="941832"/>
            <a:ext cx="10506456" cy="2057400"/>
          </a:xfrm>
        </p:spPr>
        <p:txBody>
          <a:bodyPr vert="horz" lIns="91440" tIns="45720" rIns="91440" bIns="45720" rtlCol="0" anchor="b">
            <a:normAutofit/>
          </a:bodyPr>
          <a:lstStyle/>
          <a:p>
            <a:r>
              <a:rPr lang="en-US" sz="5000">
                <a:solidFill>
                  <a:schemeClr val="bg1"/>
                </a:solidFill>
              </a:rPr>
              <a:t>100 Flowers Campaign</a:t>
            </a:r>
          </a:p>
        </p:txBody>
      </p:sp>
      <p:sp>
        <p:nvSpPr>
          <p:cNvPr id="9225" name="Rectangle 922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01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9227" name="Rectangle 922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3241202"/>
            <a:ext cx="10506456" cy="18288"/>
          </a:xfrm>
          <a:prstGeom prst="rect">
            <a:avLst/>
          </a:prstGeom>
          <a:solidFill>
            <a:schemeClr val="bg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78A6C006-1EDB-D3E4-845C-259284A7D128}"/>
              </a:ext>
            </a:extLst>
          </p:cNvPr>
          <p:cNvSpPr>
            <a:spLocks noGrp="1"/>
          </p:cNvSpPr>
          <p:nvPr>
            <p:ph sz="half" idx="1"/>
          </p:nvPr>
        </p:nvSpPr>
        <p:spPr>
          <a:xfrm>
            <a:off x="841248" y="3502152"/>
            <a:ext cx="10506456" cy="2670048"/>
          </a:xfrm>
        </p:spPr>
        <p:txBody>
          <a:bodyPr vert="horz" lIns="91440" tIns="45720" rIns="91440" bIns="45720" rtlCol="0">
            <a:normAutofit/>
          </a:bodyPr>
          <a:lstStyle/>
          <a:p>
            <a:r>
              <a:rPr lang="en-US" sz="2000">
                <a:solidFill>
                  <a:schemeClr val="bg1"/>
                </a:solidFill>
              </a:rPr>
              <a:t>The 100 Flowers campaign ended the accommodation of the first eight years.</a:t>
            </a:r>
          </a:p>
          <a:p>
            <a:r>
              <a:rPr lang="en-US" sz="2000">
                <a:solidFill>
                  <a:schemeClr val="bg1"/>
                </a:solidFill>
              </a:rPr>
              <a:t> Some wanted to secede from China; others said that they thought that the party's policies amounted to thinly disguised plans for assimilation. "Autonomy" was a sham, since minorities could not exercise the rights they had theoretically been given. A third group said that socialism and collectivisation ran counter to minorities' special characteristics. </a:t>
            </a:r>
          </a:p>
          <a:p>
            <a:r>
              <a:rPr lang="en-US" sz="2000">
                <a:solidFill>
                  <a:schemeClr val="bg1"/>
                </a:solidFill>
              </a:rPr>
              <a:t>Minority group members who cooperated with the party were denounced as traitors.</a:t>
            </a:r>
          </a:p>
          <a:p>
            <a:r>
              <a:rPr lang="en-US" sz="2000">
                <a:solidFill>
                  <a:schemeClr val="bg1"/>
                </a:solidFill>
                <a:effectLst/>
              </a:rPr>
              <a:t>The chief victims were some of the traditional leaders; they were replaced by young minority activists that the party had trained.</a:t>
            </a:r>
          </a:p>
          <a:p>
            <a:endParaRPr lang="en-US" sz="2000">
              <a:solidFill>
                <a:schemeClr val="bg1"/>
              </a:solidFill>
            </a:endParaRPr>
          </a:p>
          <a:p>
            <a:endParaRPr lang="en-US" sz="2000">
              <a:solidFill>
                <a:schemeClr val="bg1"/>
              </a:solidFill>
            </a:endParaRPr>
          </a:p>
        </p:txBody>
      </p:sp>
    </p:spTree>
    <p:extLst>
      <p:ext uri="{BB962C8B-B14F-4D97-AF65-F5344CB8AC3E}">
        <p14:creationId xmlns:p14="http://schemas.microsoft.com/office/powerpoint/2010/main" val="41225138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247" name="Rectangle 10246">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9228557-5579-7073-ADA2-8ABCD62F74A9}"/>
              </a:ext>
            </a:extLst>
          </p:cNvPr>
          <p:cNvSpPr>
            <a:spLocks noGrp="1"/>
          </p:cNvSpPr>
          <p:nvPr>
            <p:ph type="title"/>
          </p:nvPr>
        </p:nvSpPr>
        <p:spPr>
          <a:xfrm>
            <a:off x="640080" y="325369"/>
            <a:ext cx="4368602" cy="1956841"/>
          </a:xfrm>
        </p:spPr>
        <p:txBody>
          <a:bodyPr vert="horz" lIns="91440" tIns="45720" rIns="91440" bIns="45720" rtlCol="0" anchor="b">
            <a:normAutofit/>
          </a:bodyPr>
          <a:lstStyle/>
          <a:p>
            <a:r>
              <a:rPr lang="en-US" sz="4600"/>
              <a:t>Great Leap Forward Policies</a:t>
            </a:r>
          </a:p>
        </p:txBody>
      </p:sp>
      <p:sp>
        <p:nvSpPr>
          <p:cNvPr id="10249"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C760D22-0FF5-2363-D153-47088C0A4984}"/>
              </a:ext>
            </a:extLst>
          </p:cNvPr>
          <p:cNvSpPr>
            <a:spLocks noGrp="1"/>
          </p:cNvSpPr>
          <p:nvPr>
            <p:ph sz="half" idx="1"/>
          </p:nvPr>
        </p:nvSpPr>
        <p:spPr>
          <a:xfrm>
            <a:off x="190006" y="2872899"/>
            <a:ext cx="4693664" cy="3659732"/>
          </a:xfrm>
        </p:spPr>
        <p:txBody>
          <a:bodyPr vert="horz" lIns="91440" tIns="45720" rIns="91440" bIns="45720" rtlCol="0">
            <a:normAutofit fontScale="62500" lnSpcReduction="20000"/>
          </a:bodyPr>
          <a:lstStyle/>
          <a:p>
            <a:r>
              <a:rPr lang="en-US" sz="1800" dirty="0">
                <a:effectLst/>
              </a:rPr>
              <a:t> The Leap's goals of increasing production, simplifying administration, eliminating bureaucratism, and achieving pure communism seemed ill-served by the congeries of special arrangements the party had made in minority areas.</a:t>
            </a:r>
          </a:p>
          <a:p>
            <a:r>
              <a:rPr lang="en-US" sz="1800" dirty="0">
                <a:effectLst/>
              </a:rPr>
              <a:t>Minorities were hurriedly </a:t>
            </a:r>
            <a:r>
              <a:rPr lang="en-US" sz="1800" dirty="0" err="1">
                <a:effectLst/>
              </a:rPr>
              <a:t>organised</a:t>
            </a:r>
            <a:r>
              <a:rPr lang="en-US" sz="1800" dirty="0">
                <a:effectLst/>
              </a:rPr>
              <a:t> into communes. Several nationalities were often combined in these communes, including some with very different economic levels and cultures. The mere mention of "special characteristics" was dangerous: it was regarded as equivalent to opposing socialism.</a:t>
            </a:r>
          </a:p>
          <a:p>
            <a:r>
              <a:rPr lang="en-US" sz="1800" dirty="0">
                <a:effectLst/>
              </a:rPr>
              <a:t>Likewise, the policy of tolerating and even encouraging minority languages changed. It was suddenly discovered that there was a "high tide" of enthusiasm for studying the Chinese language.</a:t>
            </a:r>
          </a:p>
          <a:p>
            <a:r>
              <a:rPr lang="en-US" sz="1800" dirty="0">
                <a:effectLst/>
              </a:rPr>
              <a:t> All kinds of customs the party had tolerated became regarded as "decadent." What had been promised, the media pointed out, was that customs that were not detrimental to production could be kept. Festival days were detrimental to production since people did no work on those days. The ritual killing of animals also reduced the food supply. Traditional turbans and embroidered waist sashes were counterproductive since they wasted cloth and inhibited one's movement.</a:t>
            </a:r>
          </a:p>
          <a:p>
            <a:r>
              <a:rPr lang="en-US" sz="1800" dirty="0">
                <a:effectLst/>
              </a:rPr>
              <a:t>Research projects into minorities' languages, history, and cultures were terminated. Castigated as "bourgeois scientific objectivism," they, were considered a waste of time and money that could better be devoted to increasing production levels. In their zeal to raise production, officials also took land that had been promised to herdsmen for pastureland and reclassified it as cropland.</a:t>
            </a:r>
          </a:p>
          <a:p>
            <a:endParaRPr lang="en-US" sz="700" dirty="0">
              <a:effectLst/>
            </a:endParaRPr>
          </a:p>
          <a:p>
            <a:endParaRPr lang="en-US" sz="700" dirty="0">
              <a:effectLst/>
            </a:endParaRPr>
          </a:p>
          <a:p>
            <a:endParaRPr lang="en-US" sz="700" dirty="0">
              <a:effectLst/>
            </a:endParaRPr>
          </a:p>
          <a:p>
            <a:endParaRPr lang="en-US" sz="700" dirty="0"/>
          </a:p>
        </p:txBody>
      </p:sp>
      <p:pic>
        <p:nvPicPr>
          <p:cNvPr id="10242" name="Picture 2" descr="The Great Leap Forward | Overview, Definition &amp; Purpose | Study.com">
            <a:extLst>
              <a:ext uri="{FF2B5EF4-FFF2-40B4-BE49-F238E27FC236}">
                <a16:creationId xmlns:a16="http://schemas.microsoft.com/office/drawing/2014/main" id="{C264A705-E439-2666-2F9F-516F5A46981F}"/>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r="6864" b="2"/>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66325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271" name="Rectangle 1127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F95124A-8819-16CB-BF0F-575308B1C8F6}"/>
              </a:ext>
            </a:extLst>
          </p:cNvPr>
          <p:cNvSpPr>
            <a:spLocks noGrp="1"/>
          </p:cNvSpPr>
          <p:nvPr>
            <p:ph type="title"/>
          </p:nvPr>
        </p:nvSpPr>
        <p:spPr>
          <a:xfrm>
            <a:off x="640080" y="325369"/>
            <a:ext cx="4368602" cy="1956841"/>
          </a:xfrm>
        </p:spPr>
        <p:txBody>
          <a:bodyPr vert="horz" lIns="91440" tIns="45720" rIns="91440" bIns="45720" rtlCol="0" anchor="b">
            <a:normAutofit/>
          </a:bodyPr>
          <a:lstStyle/>
          <a:p>
            <a:r>
              <a:rPr lang="en-US" sz="4600"/>
              <a:t>Great Leap Forward Impacts</a:t>
            </a:r>
          </a:p>
        </p:txBody>
      </p:sp>
      <p:sp>
        <p:nvSpPr>
          <p:cNvPr id="1127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963D5BA-B561-EF56-CABD-54C85344CF9B}"/>
              </a:ext>
            </a:extLst>
          </p:cNvPr>
          <p:cNvSpPr>
            <a:spLocks noGrp="1"/>
          </p:cNvSpPr>
          <p:nvPr>
            <p:ph sz="half" idx="1"/>
          </p:nvPr>
        </p:nvSpPr>
        <p:spPr>
          <a:xfrm>
            <a:off x="640080" y="2872899"/>
            <a:ext cx="4243589" cy="3320668"/>
          </a:xfrm>
        </p:spPr>
        <p:txBody>
          <a:bodyPr vert="horz" lIns="91440" tIns="45720" rIns="91440" bIns="45720" rtlCol="0">
            <a:normAutofit/>
          </a:bodyPr>
          <a:lstStyle/>
          <a:p>
            <a:r>
              <a:rPr lang="en-US" sz="1000">
                <a:effectLst/>
              </a:rPr>
              <a:t>Propaganda was increased, stressing minorities' willingness to accept assimilation. Even the Hui, who are Muslims, were said to be enthusiastic about joining communal mess halls, even though dishes containing pork were served there.</a:t>
            </a:r>
          </a:p>
          <a:p>
            <a:r>
              <a:rPr lang="en-US" sz="1000"/>
              <a:t>Still, beginning in early 1959, official publications started to admit that the gap between the party’s promises and its performance in minority areas had caused it to "lose the trust of the masses" and that "production had suffered to a certain extent.”</a:t>
            </a:r>
          </a:p>
          <a:p>
            <a:r>
              <a:rPr lang="en-US" sz="1000"/>
              <a:t>Most of the land had to be returned to herdsmen after it proved as unarable as the inhabitants had claimed. However, little stock was left to repopulate the land.</a:t>
            </a:r>
          </a:p>
          <a:p>
            <a:r>
              <a:rPr lang="en-US" sz="1000"/>
              <a:t> </a:t>
            </a:r>
            <a:r>
              <a:rPr lang="en-US" sz="1000">
                <a:effectLst/>
              </a:rPr>
              <a:t>Other accommodations made in the wake of the Great Leap included the rehabilitation of some members of the traditional elite who had been purged in the anti-rightist campaign. Hui were no longer obliged to eat in mess halls where pork was served. The research projects that had been cancelled at the beginning of the Great Leap Forward were revived. It was explained that the previous work had been "only a beginning" and that "careful research and investigation has always been the basic method of Marxism Leninism.”</a:t>
            </a:r>
          </a:p>
          <a:p>
            <a:endParaRPr lang="en-US" sz="1000"/>
          </a:p>
          <a:p>
            <a:endParaRPr lang="en-US" sz="1000"/>
          </a:p>
        </p:txBody>
      </p:sp>
      <p:pic>
        <p:nvPicPr>
          <p:cNvPr id="11266" name="Picture 2" descr="Women and China's Socialist Construction, 1949–78 - The Asia-Pacific  Journal: Japan Focus">
            <a:extLst>
              <a:ext uri="{FF2B5EF4-FFF2-40B4-BE49-F238E27FC236}">
                <a16:creationId xmlns:a16="http://schemas.microsoft.com/office/drawing/2014/main" id="{15E2BC92-72E2-0D46-CB48-83A3EF870944}"/>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r="3707" b="-2"/>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07987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C608BEB-860E-4094-8511-78603564A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50"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E864FD9-2355-781C-CC38-6B42612B7DDB}"/>
              </a:ext>
            </a:extLst>
          </p:cNvPr>
          <p:cNvSpPr>
            <a:spLocks noGrp="1"/>
          </p:cNvSpPr>
          <p:nvPr>
            <p:ph type="title"/>
          </p:nvPr>
        </p:nvSpPr>
        <p:spPr>
          <a:xfrm>
            <a:off x="838200" y="1412488"/>
            <a:ext cx="2899189" cy="4363844"/>
          </a:xfrm>
        </p:spPr>
        <p:txBody>
          <a:bodyPr anchor="t">
            <a:normAutofit/>
          </a:bodyPr>
          <a:lstStyle/>
          <a:p>
            <a:r>
              <a:rPr lang="en-BR" sz="4000" dirty="0">
                <a:solidFill>
                  <a:srgbClr val="FFFFFF"/>
                </a:solidFill>
              </a:rPr>
              <a:t>How did life for minority peoples decline during the Great Leap Forward?</a:t>
            </a:r>
          </a:p>
        </p:txBody>
      </p:sp>
      <p:sp>
        <p:nvSpPr>
          <p:cNvPr id="3" name="Content Placeholder 2">
            <a:extLst>
              <a:ext uri="{FF2B5EF4-FFF2-40B4-BE49-F238E27FC236}">
                <a16:creationId xmlns:a16="http://schemas.microsoft.com/office/drawing/2014/main" id="{C76592C8-7D10-A040-734C-D81497B169F9}"/>
              </a:ext>
            </a:extLst>
          </p:cNvPr>
          <p:cNvSpPr>
            <a:spLocks noGrp="1"/>
          </p:cNvSpPr>
          <p:nvPr>
            <p:ph sz="half" idx="1"/>
          </p:nvPr>
        </p:nvSpPr>
        <p:spPr>
          <a:xfrm>
            <a:off x="4380855" y="1412489"/>
            <a:ext cx="3427283" cy="4363844"/>
          </a:xfrm>
        </p:spPr>
        <p:txBody>
          <a:bodyPr>
            <a:normAutofit/>
          </a:bodyPr>
          <a:lstStyle/>
          <a:p>
            <a:endParaRPr lang="en-BR" sz="2000"/>
          </a:p>
        </p:txBody>
      </p:sp>
      <p:cxnSp>
        <p:nvCxnSpPr>
          <p:cNvPr id="11" name="Straight Connector 10">
            <a:extLst>
              <a:ext uri="{FF2B5EF4-FFF2-40B4-BE49-F238E27FC236}">
                <a16:creationId xmlns:a16="http://schemas.microsoft.com/office/drawing/2014/main" id="{1F16A8D4-FE87-4604-88B2-394B5D1EB4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9871" y="1412488"/>
            <a:ext cx="0" cy="36576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F532839F-D3FD-4BDF-CDF0-7A1166E69468}"/>
              </a:ext>
            </a:extLst>
          </p:cNvPr>
          <p:cNvSpPr>
            <a:spLocks noGrp="1"/>
          </p:cNvSpPr>
          <p:nvPr>
            <p:ph sz="half" idx="2"/>
          </p:nvPr>
        </p:nvSpPr>
        <p:spPr>
          <a:xfrm>
            <a:off x="8451604" y="1412489"/>
            <a:ext cx="3197701" cy="4363844"/>
          </a:xfrm>
        </p:spPr>
        <p:txBody>
          <a:bodyPr>
            <a:normAutofit/>
          </a:bodyPr>
          <a:lstStyle/>
          <a:p>
            <a:endParaRPr lang="en-BR" sz="2000"/>
          </a:p>
        </p:txBody>
      </p:sp>
    </p:spTree>
    <p:extLst>
      <p:ext uri="{BB962C8B-B14F-4D97-AF65-F5344CB8AC3E}">
        <p14:creationId xmlns:p14="http://schemas.microsoft.com/office/powerpoint/2010/main" val="17321855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3" name="Rectangle 4102">
            <a:extLst>
              <a:ext uri="{FF2B5EF4-FFF2-40B4-BE49-F238E27FC236}">
                <a16:creationId xmlns:a16="http://schemas.microsoft.com/office/drawing/2014/main" id="{96CF2A2B-0745-440C-9224-C5C6A0A428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05" name="Rectangle 4104">
            <a:extLst>
              <a:ext uri="{FF2B5EF4-FFF2-40B4-BE49-F238E27FC236}">
                <a16:creationId xmlns:a16="http://schemas.microsoft.com/office/drawing/2014/main" id="{75BE6D6B-84C9-4D2B-97EB-773B7369EF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4098" name="Picture 2" descr="Turmoil at the Grassroots in China's Cultural Revolution: A Half-Century  Perspective | Made in China Journal">
            <a:extLst>
              <a:ext uri="{FF2B5EF4-FFF2-40B4-BE49-F238E27FC236}">
                <a16:creationId xmlns:a16="http://schemas.microsoft.com/office/drawing/2014/main" id="{D92CBF70-1DA2-4B38-17D8-68D9A434B17D}"/>
              </a:ext>
            </a:extLst>
          </p:cNvPr>
          <p:cNvPicPr>
            <a:picLocks noGrp="1" noChangeAspect="1" noChangeArrowheads="1"/>
          </p:cNvPicPr>
          <p:nvPr>
            <p:ph sz="half" idx="2"/>
          </p:nvPr>
        </p:nvPicPr>
        <p:blipFill>
          <a:blip r:embed="rId2">
            <a:alphaModFix amt="60000"/>
            <a:extLst>
              <a:ext uri="{28A0092B-C50C-407E-A947-70E740481C1C}">
                <a14:useLocalDpi xmlns:a14="http://schemas.microsoft.com/office/drawing/2010/main" val="0"/>
              </a:ext>
            </a:extLst>
          </a:blip>
          <a:srcRect/>
          <a:stretch/>
        </p:blipFill>
        <p:spPr bwMode="auto">
          <a:xfrm>
            <a:off x="-1" y="10"/>
            <a:ext cx="12192001"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E0311902-4C0D-B084-DA5A-2AA1D81EB3E4}"/>
              </a:ext>
            </a:extLst>
          </p:cNvPr>
          <p:cNvSpPr>
            <a:spLocks noGrp="1"/>
          </p:cNvSpPr>
          <p:nvPr>
            <p:ph type="title"/>
          </p:nvPr>
        </p:nvSpPr>
        <p:spPr>
          <a:xfrm>
            <a:off x="1198181" y="728906"/>
            <a:ext cx="9792471" cy="2057037"/>
          </a:xfrm>
        </p:spPr>
        <p:txBody>
          <a:bodyPr vert="horz" lIns="91440" tIns="45720" rIns="91440" bIns="45720" rtlCol="0" anchor="ctr">
            <a:normAutofit/>
          </a:bodyPr>
          <a:lstStyle/>
          <a:p>
            <a:r>
              <a:rPr lang="en-US">
                <a:solidFill>
                  <a:srgbClr val="FFFFFF"/>
                </a:solidFill>
              </a:rPr>
              <a:t>Cultural Revolution</a:t>
            </a:r>
          </a:p>
        </p:txBody>
      </p:sp>
      <p:sp>
        <p:nvSpPr>
          <p:cNvPr id="3" name="Content Placeholder 2">
            <a:extLst>
              <a:ext uri="{FF2B5EF4-FFF2-40B4-BE49-F238E27FC236}">
                <a16:creationId xmlns:a16="http://schemas.microsoft.com/office/drawing/2014/main" id="{4DB26438-8D77-1358-F7AF-D770DD5D0826}"/>
              </a:ext>
            </a:extLst>
          </p:cNvPr>
          <p:cNvSpPr>
            <a:spLocks noGrp="1"/>
          </p:cNvSpPr>
          <p:nvPr>
            <p:ph sz="half" idx="1"/>
          </p:nvPr>
        </p:nvSpPr>
        <p:spPr>
          <a:xfrm>
            <a:off x="1198181" y="2957665"/>
            <a:ext cx="9792471" cy="3171423"/>
          </a:xfrm>
        </p:spPr>
        <p:txBody>
          <a:bodyPr vert="horz" lIns="91440" tIns="45720" rIns="91440" bIns="45720" rtlCol="0">
            <a:normAutofit/>
          </a:bodyPr>
          <a:lstStyle/>
          <a:p>
            <a:r>
              <a:rPr lang="en-US" sz="1600">
                <a:solidFill>
                  <a:srgbClr val="FFFFFF"/>
                </a:solidFill>
              </a:rPr>
              <a:t>The Cultural Revolution saw a return to the policies of the Great Leap Forward. Radicals demanded, and in many cases got, the purge of many of administrators who had favoured gradualism and pluralism. </a:t>
            </a:r>
          </a:p>
          <a:p>
            <a:r>
              <a:rPr lang="en-US" sz="1600">
                <a:solidFill>
                  <a:srgbClr val="FFFFFF"/>
                </a:solidFill>
                <a:effectLst/>
              </a:rPr>
              <a:t>The party leader of Inner Mongolia, who had been a CCP member since the 1920s, was accused of having encouraged the study of the Mongolian language and cultural heritage, which had been legal and encouraged previously (he wa</a:t>
            </a:r>
            <a:r>
              <a:rPr lang="en-US" sz="1600">
                <a:solidFill>
                  <a:srgbClr val="FFFFFF"/>
                </a:solidFill>
              </a:rPr>
              <a:t>s also accused of plotting to make himself emperor in an independent Mongol state)</a:t>
            </a:r>
            <a:r>
              <a:rPr lang="en-US" sz="1600">
                <a:solidFill>
                  <a:srgbClr val="FFFFFF"/>
                </a:solidFill>
                <a:effectLst/>
              </a:rPr>
              <a:t>.</a:t>
            </a:r>
          </a:p>
          <a:p>
            <a:r>
              <a:rPr lang="en-US" sz="1600">
                <a:solidFill>
                  <a:srgbClr val="FFFFFF"/>
                </a:solidFill>
                <a:effectLst/>
              </a:rPr>
              <a:t> Red Guards used a statement from Mao on the minority problem as their rallying cry: "The nationalities problem is, in essence, a class problem." Since</a:t>
            </a:r>
            <a:r>
              <a:rPr lang="en-US" sz="1600">
                <a:solidFill>
                  <a:srgbClr val="FFFFFF"/>
                </a:solidFill>
              </a:rPr>
              <a:t> </a:t>
            </a:r>
            <a:r>
              <a:rPr lang="en-US" sz="1600">
                <a:solidFill>
                  <a:srgbClr val="FFFFFF"/>
                </a:solidFill>
                <a:effectLst/>
              </a:rPr>
              <a:t>class differences were to be eliminated, nationality differences were to be eliminated. Consistent with this logic, Red Guards attacked the "four olds" in minority areas. They called for an end to the united front, which they regarded as "class capitulationism," and demanded an end to concessions to minorities' special characteristics and autonomous areas.</a:t>
            </a:r>
          </a:p>
          <a:p>
            <a:endParaRPr lang="en-US" sz="1600">
              <a:solidFill>
                <a:srgbClr val="FFFFFF"/>
              </a:solidFill>
            </a:endParaRPr>
          </a:p>
        </p:txBody>
      </p:sp>
    </p:spTree>
    <p:extLst>
      <p:ext uri="{BB962C8B-B14F-4D97-AF65-F5344CB8AC3E}">
        <p14:creationId xmlns:p14="http://schemas.microsoft.com/office/powerpoint/2010/main" val="39641058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75" name="Rectangle 7174">
            <a:extLst>
              <a:ext uri="{FF2B5EF4-FFF2-40B4-BE49-F238E27FC236}">
                <a16:creationId xmlns:a16="http://schemas.microsoft.com/office/drawing/2014/main" id="{96CF2A2B-0745-440C-9224-C5C6A0A428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177" name="Rectangle 7176">
            <a:extLst>
              <a:ext uri="{FF2B5EF4-FFF2-40B4-BE49-F238E27FC236}">
                <a16:creationId xmlns:a16="http://schemas.microsoft.com/office/drawing/2014/main" id="{75BE6D6B-84C9-4D2B-97EB-773B7369EF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7170" name="Picture 2" descr="14204208">
            <a:extLst>
              <a:ext uri="{FF2B5EF4-FFF2-40B4-BE49-F238E27FC236}">
                <a16:creationId xmlns:a16="http://schemas.microsoft.com/office/drawing/2014/main" id="{E4E1DA3F-D556-04C0-A0A3-7F046D9C92B8}"/>
              </a:ext>
            </a:extLst>
          </p:cNvPr>
          <p:cNvPicPr>
            <a:picLocks noGrp="1" noChangeAspect="1" noChangeArrowheads="1"/>
          </p:cNvPicPr>
          <p:nvPr>
            <p:ph sz="half" idx="2"/>
          </p:nvPr>
        </p:nvPicPr>
        <p:blipFill>
          <a:blip r:embed="rId2">
            <a:alphaModFix amt="60000"/>
            <a:extLst>
              <a:ext uri="{28A0092B-C50C-407E-A947-70E740481C1C}">
                <a14:useLocalDpi xmlns:a14="http://schemas.microsoft.com/office/drawing/2010/main" val="0"/>
              </a:ext>
            </a:extLst>
          </a:blip>
          <a:srcRect t="4105" b="11940"/>
          <a:stretch/>
        </p:blipFill>
        <p:spPr bwMode="auto">
          <a:xfrm>
            <a:off x="-1" y="10"/>
            <a:ext cx="12192001"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35DA2627-D989-129B-0EF9-779C74AEEB3A}"/>
              </a:ext>
            </a:extLst>
          </p:cNvPr>
          <p:cNvSpPr>
            <a:spLocks noGrp="1"/>
          </p:cNvSpPr>
          <p:nvPr>
            <p:ph type="title"/>
          </p:nvPr>
        </p:nvSpPr>
        <p:spPr>
          <a:xfrm>
            <a:off x="1198181" y="728906"/>
            <a:ext cx="9792471" cy="2057037"/>
          </a:xfrm>
        </p:spPr>
        <p:txBody>
          <a:bodyPr vert="horz" lIns="91440" tIns="45720" rIns="91440" bIns="45720" rtlCol="0" anchor="ctr">
            <a:normAutofit/>
          </a:bodyPr>
          <a:lstStyle/>
          <a:p>
            <a:r>
              <a:rPr lang="en-US">
                <a:solidFill>
                  <a:srgbClr val="FFFFFF"/>
                </a:solidFill>
              </a:rPr>
              <a:t>Limitations</a:t>
            </a:r>
          </a:p>
        </p:txBody>
      </p:sp>
      <p:sp>
        <p:nvSpPr>
          <p:cNvPr id="3" name="Content Placeholder 2">
            <a:extLst>
              <a:ext uri="{FF2B5EF4-FFF2-40B4-BE49-F238E27FC236}">
                <a16:creationId xmlns:a16="http://schemas.microsoft.com/office/drawing/2014/main" id="{214A68A9-3160-7846-5414-69542864D137}"/>
              </a:ext>
            </a:extLst>
          </p:cNvPr>
          <p:cNvSpPr>
            <a:spLocks noGrp="1"/>
          </p:cNvSpPr>
          <p:nvPr>
            <p:ph sz="half" idx="1"/>
          </p:nvPr>
        </p:nvSpPr>
        <p:spPr>
          <a:xfrm>
            <a:off x="1198181" y="2957665"/>
            <a:ext cx="9792471" cy="3171423"/>
          </a:xfrm>
        </p:spPr>
        <p:txBody>
          <a:bodyPr vert="horz" lIns="91440" tIns="45720" rIns="91440" bIns="45720" rtlCol="0">
            <a:normAutofit/>
          </a:bodyPr>
          <a:lstStyle/>
          <a:p>
            <a:r>
              <a:rPr lang="en-US" sz="2000">
                <a:solidFill>
                  <a:srgbClr val="FFFFFF"/>
                </a:solidFill>
              </a:rPr>
              <a:t>However, the Red Guards could not push assimilation onto minorities as much as they wished. Too many minority areas were in border areas. With China surrounded by hostile powers they could not afford chaos in their hinterland. </a:t>
            </a:r>
          </a:p>
          <a:p>
            <a:r>
              <a:rPr lang="en-US" sz="2000">
                <a:solidFill>
                  <a:srgbClr val="FFFFFF"/>
                </a:solidFill>
              </a:rPr>
              <a:t>Also, the Cultural Revolution lacked organisation. Sporadic outbreaks of violence from dogma-spouting loyalists could not destroy centuries of culture. </a:t>
            </a:r>
          </a:p>
        </p:txBody>
      </p:sp>
    </p:spTree>
    <p:extLst>
      <p:ext uri="{BB962C8B-B14F-4D97-AF65-F5344CB8AC3E}">
        <p14:creationId xmlns:p14="http://schemas.microsoft.com/office/powerpoint/2010/main" val="21746641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301" name="Rectangle 1230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8435732-6C1A-6F8B-C91F-3D73A0C53590}"/>
              </a:ext>
            </a:extLst>
          </p:cNvPr>
          <p:cNvSpPr>
            <a:spLocks noGrp="1"/>
          </p:cNvSpPr>
          <p:nvPr>
            <p:ph type="title"/>
          </p:nvPr>
        </p:nvSpPr>
        <p:spPr>
          <a:xfrm>
            <a:off x="572493" y="238539"/>
            <a:ext cx="11018520" cy="1434415"/>
          </a:xfrm>
        </p:spPr>
        <p:txBody>
          <a:bodyPr vert="horz" lIns="91440" tIns="45720" rIns="91440" bIns="45720" rtlCol="0" anchor="b">
            <a:normAutofit/>
          </a:bodyPr>
          <a:lstStyle/>
          <a:p>
            <a:r>
              <a:rPr lang="en-US" sz="5400" dirty="0"/>
              <a:t>The Tibetan Uprising</a:t>
            </a:r>
          </a:p>
        </p:txBody>
      </p:sp>
      <p:sp>
        <p:nvSpPr>
          <p:cNvPr id="12302"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BC968F6-5244-9079-8580-F9EB14C67E92}"/>
              </a:ext>
            </a:extLst>
          </p:cNvPr>
          <p:cNvSpPr>
            <a:spLocks noGrp="1"/>
          </p:cNvSpPr>
          <p:nvPr>
            <p:ph sz="half" idx="1"/>
          </p:nvPr>
        </p:nvSpPr>
        <p:spPr>
          <a:xfrm>
            <a:off x="572493" y="2071316"/>
            <a:ext cx="6713552" cy="4119172"/>
          </a:xfrm>
        </p:spPr>
        <p:txBody>
          <a:bodyPr vert="horz" lIns="91440" tIns="45720" rIns="91440" bIns="45720" rtlCol="0" anchor="t">
            <a:normAutofit fontScale="85000" lnSpcReduction="20000"/>
          </a:bodyPr>
          <a:lstStyle/>
          <a:p>
            <a:r>
              <a:rPr lang="en-US" sz="2200" dirty="0"/>
              <a:t>Tibet declared independence after the fall of the Qing in 1912 and was forcibly reincorporated into the PRC in 1950.</a:t>
            </a:r>
          </a:p>
          <a:p>
            <a:r>
              <a:rPr lang="en-US" sz="2200" dirty="0"/>
              <a:t>Progress in instilling Communist values had been slow. The CCP blamed this on the middle class and religious leaders.</a:t>
            </a:r>
          </a:p>
          <a:p>
            <a:r>
              <a:rPr lang="en-US" sz="2200" dirty="0"/>
              <a:t>In March 1959, the Dalai Lama was scheduled to attend a theatrical performance at the local PLA headquarters.</a:t>
            </a:r>
          </a:p>
          <a:p>
            <a:r>
              <a:rPr lang="en-US" sz="2200" dirty="0"/>
              <a:t>Many feared it was a plan to abduct him to Beijing. Ninety thousand women assembled outside the </a:t>
            </a:r>
            <a:r>
              <a:rPr lang="en-US" sz="2200" dirty="0" err="1"/>
              <a:t>Potala</a:t>
            </a:r>
            <a:r>
              <a:rPr lang="en-US" sz="2200" dirty="0"/>
              <a:t> Palace to prevent him from attending. Numbers swelled to 300,000, and they began barricading the streets. The Dalai Lama implored them to return home. </a:t>
            </a:r>
          </a:p>
          <a:p>
            <a:r>
              <a:rPr lang="en-US" sz="2200" dirty="0"/>
              <a:t>Two days later, the Dalai Lama fled after an artillery strike on the palace. The firefight continued for another two days, where 87,000 Tibetans were killed. A further 80,000 fled to </a:t>
            </a:r>
            <a:r>
              <a:rPr lang="en-US" sz="2200" dirty="0" err="1"/>
              <a:t>neighbouring</a:t>
            </a:r>
            <a:r>
              <a:rPr lang="en-US" sz="2200" dirty="0"/>
              <a:t> countries, with an unknown number perishing on the journey. </a:t>
            </a:r>
          </a:p>
          <a:p>
            <a:endParaRPr lang="en-US" sz="2200" dirty="0"/>
          </a:p>
        </p:txBody>
      </p:sp>
      <p:pic>
        <p:nvPicPr>
          <p:cNvPr id="12290" name="Picture 2">
            <a:extLst>
              <a:ext uri="{FF2B5EF4-FFF2-40B4-BE49-F238E27FC236}">
                <a16:creationId xmlns:a16="http://schemas.microsoft.com/office/drawing/2014/main" id="{F5086E02-26AA-54E0-FD01-F56BC0C7D73A}"/>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l="12487" r="11844" b="-3"/>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91902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326" name="Rectangle 13325">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DEBD995-B080-067B-F022-07218A6F19AA}"/>
              </a:ext>
            </a:extLst>
          </p:cNvPr>
          <p:cNvSpPr>
            <a:spLocks noGrp="1"/>
          </p:cNvSpPr>
          <p:nvPr>
            <p:ph type="title"/>
          </p:nvPr>
        </p:nvSpPr>
        <p:spPr>
          <a:xfrm>
            <a:off x="572493" y="238539"/>
            <a:ext cx="11018520" cy="1434415"/>
          </a:xfrm>
        </p:spPr>
        <p:txBody>
          <a:bodyPr vert="horz" lIns="91440" tIns="45720" rIns="91440" bIns="45720" rtlCol="0" anchor="b">
            <a:normAutofit/>
          </a:bodyPr>
          <a:lstStyle/>
          <a:p>
            <a:r>
              <a:rPr lang="en-US" sz="5400"/>
              <a:t>Tibet during the Cultural Revolution</a:t>
            </a:r>
          </a:p>
        </p:txBody>
      </p:sp>
      <p:sp>
        <p:nvSpPr>
          <p:cNvPr id="13328"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296C2A1-B3F1-448C-7C35-953397BBF1F5}"/>
              </a:ext>
            </a:extLst>
          </p:cNvPr>
          <p:cNvSpPr>
            <a:spLocks noGrp="1"/>
          </p:cNvSpPr>
          <p:nvPr>
            <p:ph sz="half" idx="1"/>
          </p:nvPr>
        </p:nvSpPr>
        <p:spPr>
          <a:xfrm>
            <a:off x="154379" y="1708422"/>
            <a:ext cx="7386452" cy="5094714"/>
          </a:xfrm>
        </p:spPr>
        <p:txBody>
          <a:bodyPr vert="horz" lIns="91440" tIns="45720" rIns="91440" bIns="45720" rtlCol="0" anchor="t">
            <a:noAutofit/>
          </a:bodyPr>
          <a:lstStyle/>
          <a:p>
            <a:r>
              <a:rPr lang="en-US" sz="1400" b="0" i="0" dirty="0">
                <a:effectLst/>
                <a:highlight>
                  <a:srgbClr val="FEFEFE"/>
                </a:highlight>
              </a:rPr>
              <a:t>Even before the Cultural Revolution, </a:t>
            </a:r>
            <a:r>
              <a:rPr lang="en-US" sz="1400" dirty="0">
                <a:highlight>
                  <a:srgbClr val="FEFEFE"/>
                </a:highlight>
              </a:rPr>
              <a:t> </a:t>
            </a:r>
            <a:r>
              <a:rPr lang="en-US" sz="1400" b="0" i="0" dirty="0">
                <a:effectLst/>
                <a:highlight>
                  <a:srgbClr val="FEFEFE"/>
                </a:highlight>
              </a:rPr>
              <a:t>more than 97 per cent of monasteries and nunneries were destroyed, and the number of monks and nuns living there was reduced by 93 per cent. </a:t>
            </a:r>
          </a:p>
          <a:p>
            <a:r>
              <a:rPr lang="en-US" sz="1400" dirty="0">
                <a:highlight>
                  <a:srgbClr val="FEFEFE"/>
                </a:highlight>
              </a:rPr>
              <a:t>I</a:t>
            </a:r>
            <a:r>
              <a:rPr lang="en-US" sz="1400" b="0" i="0" dirty="0">
                <a:effectLst/>
                <a:highlight>
                  <a:srgbClr val="FEFEFE"/>
                </a:highlight>
              </a:rPr>
              <a:t>n February 1966, the Chinese authorities banned the celebration of the </a:t>
            </a:r>
            <a:r>
              <a:rPr lang="en-US" sz="1400" b="0" i="0" dirty="0" err="1">
                <a:effectLst/>
                <a:highlight>
                  <a:srgbClr val="FEFEFE"/>
                </a:highlight>
              </a:rPr>
              <a:t>Monlam</a:t>
            </a:r>
            <a:r>
              <a:rPr lang="en-US" sz="1400" b="0" i="0" dirty="0">
                <a:effectLst/>
                <a:highlight>
                  <a:srgbClr val="FEFEFE"/>
                </a:highlight>
              </a:rPr>
              <a:t> ceremony in Lhasa, ridiculing it as a waste of resources. The ban meant that religious devotion could not be publicly expressed from now on, and anyone who did so was seen as </a:t>
            </a:r>
            <a:r>
              <a:rPr lang="en-US" sz="1400" b="0" i="0" dirty="0" err="1">
                <a:effectLst/>
                <a:highlight>
                  <a:srgbClr val="FEFEFE"/>
                </a:highlight>
              </a:rPr>
              <a:t>favouring</a:t>
            </a:r>
            <a:r>
              <a:rPr lang="en-US" sz="1400" b="0" i="0" dirty="0">
                <a:effectLst/>
                <a:highlight>
                  <a:srgbClr val="FEFEFE"/>
                </a:highlight>
              </a:rPr>
              <a:t> the old society and subjected to a “struggle session.</a:t>
            </a:r>
          </a:p>
          <a:p>
            <a:r>
              <a:rPr lang="en-US" sz="1400" b="0" i="0" dirty="0">
                <a:effectLst/>
                <a:highlight>
                  <a:srgbClr val="FEFEFE"/>
                </a:highlight>
              </a:rPr>
              <a:t>During the Cultural Revolution, Mani walls, prayer flags, incense burning, circumambulation and prostration were all banned, and monks and nuns were forced to marry or sent to </a:t>
            </a:r>
            <a:r>
              <a:rPr lang="en-US" sz="1400" b="0" i="0" dirty="0" err="1">
                <a:effectLst/>
                <a:highlight>
                  <a:srgbClr val="FEFEFE"/>
                </a:highlight>
              </a:rPr>
              <a:t>labour</a:t>
            </a:r>
            <a:r>
              <a:rPr lang="en-US" sz="1400" b="0" i="0" dirty="0">
                <a:effectLst/>
                <a:highlight>
                  <a:srgbClr val="FEFEFE"/>
                </a:highlight>
              </a:rPr>
              <a:t> camps. </a:t>
            </a:r>
          </a:p>
          <a:p>
            <a:r>
              <a:rPr lang="en-US" sz="1400" b="0" i="0" dirty="0">
                <a:effectLst/>
                <a:highlight>
                  <a:srgbClr val="FEFEFE"/>
                </a:highlight>
              </a:rPr>
              <a:t>Religious texts and books were labelled as “poisonous weeds” and burned, thrown in the river or mixed with dung. The Little Red Book was the only </a:t>
            </a:r>
            <a:r>
              <a:rPr lang="en-US" sz="1400" b="0" i="0" dirty="0" err="1">
                <a:effectLst/>
                <a:highlight>
                  <a:srgbClr val="FEFEFE"/>
                </a:highlight>
              </a:rPr>
              <a:t>authorised</a:t>
            </a:r>
            <a:r>
              <a:rPr lang="en-US" sz="1400" b="0" i="0" dirty="0">
                <a:effectLst/>
                <a:highlight>
                  <a:srgbClr val="FEFEFE"/>
                </a:highlight>
              </a:rPr>
              <a:t> book with</a:t>
            </a:r>
          </a:p>
          <a:p>
            <a:r>
              <a:rPr lang="en-US" sz="1400" b="0" i="0" dirty="0">
                <a:effectLst/>
                <a:highlight>
                  <a:srgbClr val="FEFEFE"/>
                </a:highlight>
              </a:rPr>
              <a:t>The Jokhang temple, Tibetan Buddhists’ most sacred site, was destroyed beyond repair, as </a:t>
            </a:r>
          </a:p>
          <a:p>
            <a:r>
              <a:rPr lang="en-US" sz="1400" b="0" i="0" dirty="0">
                <a:effectLst/>
                <a:highlight>
                  <a:srgbClr val="FEFEFE"/>
                </a:highlight>
              </a:rPr>
              <a:t>Teachers and academics were defiled as “intellectuals” and subjected to “struggle sessions.</a:t>
            </a:r>
          </a:p>
          <a:p>
            <a:r>
              <a:rPr lang="en-US" sz="1400" b="0" i="0" dirty="0">
                <a:effectLst/>
                <a:highlight>
                  <a:srgbClr val="FEFEFE"/>
                </a:highlight>
              </a:rPr>
              <a:t>Names of streets, roads, shops, villages and even personal names were rewritten in Chinese.</a:t>
            </a:r>
          </a:p>
          <a:p>
            <a:r>
              <a:rPr lang="en-US" sz="1400" dirty="0"/>
              <a:t>Statues made of gold, silver, or bronze were melted down. At least 92,000 Tibetans who were subjected to “struggle sessions” died or committed suicide, and around 173,000 Tibetans died in prison, or in “Reform Through Labor Camps.</a:t>
            </a:r>
          </a:p>
        </p:txBody>
      </p:sp>
      <p:pic>
        <p:nvPicPr>
          <p:cNvPr id="13314" name="Picture 2" descr="Numerous religious scriptures and religious texts are engulfed in flame near Jokhang Temple, Lhasa. These scriptures are sacred Buddhist texts and commentaries that were once part of the sacred and priceless literature collection of the monasteries of Tibet.">
            <a:extLst>
              <a:ext uri="{FF2B5EF4-FFF2-40B4-BE49-F238E27FC236}">
                <a16:creationId xmlns:a16="http://schemas.microsoft.com/office/drawing/2014/main" id="{53642375-5D29-5112-E8AE-B209B3F99FFA}"/>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l="3795" r="-3" b="-3"/>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19128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99CEC-8162-2605-36CB-7B7B41FE720E}"/>
              </a:ext>
            </a:extLst>
          </p:cNvPr>
          <p:cNvSpPr>
            <a:spLocks noGrp="1"/>
          </p:cNvSpPr>
          <p:nvPr>
            <p:ph type="title"/>
          </p:nvPr>
        </p:nvSpPr>
        <p:spPr>
          <a:xfrm>
            <a:off x="148504" y="3979068"/>
            <a:ext cx="1819275" cy="2452687"/>
          </a:xfrm>
        </p:spPr>
        <p:txBody>
          <a:bodyPr vert="horz" lIns="91440" tIns="45720" rIns="91440" bIns="45720" rtlCol="0" anchor="ctr">
            <a:normAutofit/>
          </a:bodyPr>
          <a:lstStyle/>
          <a:p>
            <a:r>
              <a:rPr lang="en-US" sz="3600" dirty="0"/>
              <a:t>Xinjiang </a:t>
            </a:r>
          </a:p>
        </p:txBody>
      </p:sp>
      <p:pic>
        <p:nvPicPr>
          <p:cNvPr id="16386" name="Picture 2" descr="The Xinjiang Construction Corps Build a Reservoir, 1950s – Everyday Life in  Mao's China">
            <a:extLst>
              <a:ext uri="{FF2B5EF4-FFF2-40B4-BE49-F238E27FC236}">
                <a16:creationId xmlns:a16="http://schemas.microsoft.com/office/drawing/2014/main" id="{3A0A3C40-B27A-1547-B648-111C7F2A0BFF}"/>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t="6042" b="29885"/>
          <a:stretch/>
        </p:blipFill>
        <p:spPr bwMode="auto">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73CEF3DC-13B4-45AC-4106-D78E59D18404}"/>
              </a:ext>
            </a:extLst>
          </p:cNvPr>
          <p:cNvSpPr>
            <a:spLocks noGrp="1"/>
          </p:cNvSpPr>
          <p:nvPr>
            <p:ph sz="half" idx="1"/>
          </p:nvPr>
        </p:nvSpPr>
        <p:spPr>
          <a:xfrm>
            <a:off x="2157414" y="3752850"/>
            <a:ext cx="9551982" cy="3105140"/>
          </a:xfrm>
        </p:spPr>
        <p:txBody>
          <a:bodyPr vert="horz" lIns="91440" tIns="45720" rIns="91440" bIns="45720" rtlCol="0" anchor="ctr">
            <a:normAutofit/>
          </a:bodyPr>
          <a:lstStyle/>
          <a:p>
            <a:r>
              <a:rPr lang="en-US" sz="1200" dirty="0"/>
              <a:t>In 1956, Mao reprimanded Han Cadres for their heavy-handed </a:t>
            </a:r>
            <a:r>
              <a:rPr lang="en-US" sz="1200" dirty="0" err="1"/>
              <a:t>behaviour</a:t>
            </a:r>
            <a:r>
              <a:rPr lang="en-US" sz="1200" dirty="0"/>
              <a:t> in Xinjiang, stating it was preventing the exploitation of the prefectures resources. </a:t>
            </a:r>
          </a:p>
          <a:p>
            <a:r>
              <a:rPr lang="en-US" sz="1200" dirty="0"/>
              <a:t>Still, during the 100 Flowers Campaign, </a:t>
            </a:r>
            <a:r>
              <a:rPr lang="en-US" sz="1200" dirty="0" err="1"/>
              <a:t>Uygher</a:t>
            </a:r>
            <a:r>
              <a:rPr lang="en-US" sz="1200" dirty="0"/>
              <a:t> leaders demanded the removal of the Han from Xinjiang and for the prefecture to be a Soviet Style republic. </a:t>
            </a:r>
          </a:p>
          <a:p>
            <a:r>
              <a:rPr lang="en-US" sz="1200" dirty="0"/>
              <a:t>In response anyone interfering with Han workers and Party members in Xinjiang would be labeled a saboteur, and anyone calling non-Han cadres and Party members “running dogs of the Han people” would themselves be considered an enemy of the people. Pro-Soviet publications were banned and anyone deemed sympathetic to the Soviets was removed from power. </a:t>
            </a:r>
          </a:p>
          <a:p>
            <a:r>
              <a:rPr lang="en-US" sz="1200" dirty="0"/>
              <a:t>In 1959 the Cyrillic alphabet was banned. All high school and university graduates had to speak Chinese. </a:t>
            </a:r>
          </a:p>
          <a:p>
            <a:r>
              <a:rPr lang="en-US" sz="1200" dirty="0"/>
              <a:t>During the famine there was “forced austerity,” so food could be moved to Han areas. </a:t>
            </a:r>
          </a:p>
          <a:p>
            <a:r>
              <a:rPr lang="en-US" sz="1200" dirty="0"/>
              <a:t>Rebellions broke out across the region in 1959 (also due to the Great Leap Forward).</a:t>
            </a:r>
          </a:p>
          <a:p>
            <a:r>
              <a:rPr lang="en-US" sz="1200" dirty="0"/>
              <a:t>The Xinjiang Islamic Association was created. </a:t>
            </a:r>
          </a:p>
          <a:p>
            <a:r>
              <a:rPr lang="en-US" sz="1200" dirty="0"/>
              <a:t>There was mass migration between 1961-1963 until the Soviet Union secured the border.</a:t>
            </a:r>
          </a:p>
          <a:p>
            <a:endParaRPr lang="en-US" sz="700" dirty="0"/>
          </a:p>
        </p:txBody>
      </p:sp>
    </p:spTree>
    <p:extLst>
      <p:ext uri="{BB962C8B-B14F-4D97-AF65-F5344CB8AC3E}">
        <p14:creationId xmlns:p14="http://schemas.microsoft.com/office/powerpoint/2010/main" val="22044746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E214AA7-F028-4A0D-8698-61AEC754D1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1598340"/>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CDA0EAB-6ED0-90AA-090E-2E81E3B91AEB}"/>
              </a:ext>
            </a:extLst>
          </p:cNvPr>
          <p:cNvSpPr>
            <a:spLocks noGrp="1"/>
          </p:cNvSpPr>
          <p:nvPr>
            <p:ph type="title"/>
          </p:nvPr>
        </p:nvSpPr>
        <p:spPr>
          <a:xfrm>
            <a:off x="1159933" y="995318"/>
            <a:ext cx="9872134" cy="1193968"/>
          </a:xfrm>
          <a:solidFill>
            <a:srgbClr val="FFFFFF"/>
          </a:solidFill>
          <a:ln w="38100">
            <a:solidFill>
              <a:srgbClr val="7F7F7F"/>
            </a:solidFill>
            <a:miter lim="800000"/>
          </a:ln>
        </p:spPr>
        <p:txBody>
          <a:bodyPr>
            <a:normAutofit/>
          </a:bodyPr>
          <a:lstStyle/>
          <a:p>
            <a:pPr algn="ctr"/>
            <a:r>
              <a:rPr lang="en-BR" sz="3600" dirty="0">
                <a:solidFill>
                  <a:srgbClr val="3F3F3F"/>
                </a:solidFill>
              </a:rPr>
              <a:t>Opening Questions</a:t>
            </a:r>
          </a:p>
        </p:txBody>
      </p:sp>
      <p:sp>
        <p:nvSpPr>
          <p:cNvPr id="4" name="Content Placeholder 3">
            <a:extLst>
              <a:ext uri="{FF2B5EF4-FFF2-40B4-BE49-F238E27FC236}">
                <a16:creationId xmlns:a16="http://schemas.microsoft.com/office/drawing/2014/main" id="{C8DA49BC-56B4-08C5-0675-5E54E55A41E9}"/>
              </a:ext>
            </a:extLst>
          </p:cNvPr>
          <p:cNvSpPr>
            <a:spLocks noGrp="1"/>
          </p:cNvSpPr>
          <p:nvPr>
            <p:ph sz="half" idx="1"/>
          </p:nvPr>
        </p:nvSpPr>
        <p:spPr>
          <a:xfrm>
            <a:off x="1476915" y="2888250"/>
            <a:ext cx="4297351" cy="2959777"/>
          </a:xfrm>
        </p:spPr>
        <p:txBody>
          <a:bodyPr anchor="t">
            <a:normAutofit/>
          </a:bodyPr>
          <a:lstStyle/>
          <a:p>
            <a:r>
              <a:rPr lang="en-BR" sz="2000"/>
              <a:t>There are 55 recognised minorities by the CCP. How many can you name?</a:t>
            </a:r>
          </a:p>
          <a:p>
            <a:r>
              <a:rPr lang="en-BR" sz="2000"/>
              <a:t>What percentage of the Chinese population are non-Han?</a:t>
            </a:r>
          </a:p>
        </p:txBody>
      </p:sp>
      <p:cxnSp>
        <p:nvCxnSpPr>
          <p:cNvPr id="12" name="Straight Connector 11">
            <a:extLst>
              <a:ext uri="{FF2B5EF4-FFF2-40B4-BE49-F238E27FC236}">
                <a16:creationId xmlns:a16="http://schemas.microsoft.com/office/drawing/2014/main" id="{D6206FDC-2777-4D7F-AF9C-73413DA664C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2888250"/>
            <a:ext cx="0" cy="2769135"/>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sp>
        <p:nvSpPr>
          <p:cNvPr id="5" name="Content Placeholder 4">
            <a:extLst>
              <a:ext uri="{FF2B5EF4-FFF2-40B4-BE49-F238E27FC236}">
                <a16:creationId xmlns:a16="http://schemas.microsoft.com/office/drawing/2014/main" id="{6E5DD7FE-72EC-BB95-40C0-17E24ABDCF98}"/>
              </a:ext>
            </a:extLst>
          </p:cNvPr>
          <p:cNvSpPr>
            <a:spLocks noGrp="1"/>
          </p:cNvSpPr>
          <p:nvPr>
            <p:ph sz="half" idx="2"/>
          </p:nvPr>
        </p:nvSpPr>
        <p:spPr>
          <a:xfrm>
            <a:off x="6417731" y="2888250"/>
            <a:ext cx="4292594" cy="2959778"/>
          </a:xfrm>
        </p:spPr>
        <p:txBody>
          <a:bodyPr anchor="t">
            <a:normAutofit/>
          </a:bodyPr>
          <a:lstStyle/>
          <a:p>
            <a:r>
              <a:rPr lang="en-BR" sz="2000" dirty="0"/>
              <a:t>What percentage of China’s land area has a majority non-Han population?</a:t>
            </a:r>
          </a:p>
          <a:p>
            <a:r>
              <a:rPr lang="en-BR" sz="2000" dirty="0"/>
              <a:t>What important resources were located in minority ar</a:t>
            </a:r>
            <a:r>
              <a:rPr lang="en-GB" sz="2000" dirty="0"/>
              <a:t>e</a:t>
            </a:r>
            <a:r>
              <a:rPr lang="en-BR" sz="2000" dirty="0"/>
              <a:t>as?</a:t>
            </a:r>
          </a:p>
        </p:txBody>
      </p:sp>
    </p:spTree>
    <p:extLst>
      <p:ext uri="{BB962C8B-B14F-4D97-AF65-F5344CB8AC3E}">
        <p14:creationId xmlns:p14="http://schemas.microsoft.com/office/powerpoint/2010/main" val="2251666108"/>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343" name="Rectangle 14342">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32B3D78-1513-AF04-56E0-B841C8C4AE8D}"/>
              </a:ext>
            </a:extLst>
          </p:cNvPr>
          <p:cNvSpPr>
            <a:spLocks noGrp="1"/>
          </p:cNvSpPr>
          <p:nvPr>
            <p:ph type="title"/>
          </p:nvPr>
        </p:nvSpPr>
        <p:spPr>
          <a:xfrm>
            <a:off x="572493" y="238539"/>
            <a:ext cx="11018520" cy="1434415"/>
          </a:xfrm>
        </p:spPr>
        <p:txBody>
          <a:bodyPr vert="horz" lIns="91440" tIns="45720" rIns="91440" bIns="45720" rtlCol="0" anchor="b">
            <a:normAutofit/>
          </a:bodyPr>
          <a:lstStyle/>
          <a:p>
            <a:r>
              <a:rPr lang="en-US" sz="4600"/>
              <a:t>What are the key ideas for your paragraph on the Cultural Revolution? </a:t>
            </a:r>
          </a:p>
        </p:txBody>
      </p:sp>
      <p:sp>
        <p:nvSpPr>
          <p:cNvPr id="14345"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08CE3DE-CE76-98FC-31C4-E2CC57B35059}"/>
              </a:ext>
            </a:extLst>
          </p:cNvPr>
          <p:cNvSpPr>
            <a:spLocks noGrp="1"/>
          </p:cNvSpPr>
          <p:nvPr>
            <p:ph sz="half" idx="1"/>
          </p:nvPr>
        </p:nvSpPr>
        <p:spPr>
          <a:xfrm>
            <a:off x="572493" y="2071316"/>
            <a:ext cx="6713552" cy="4119172"/>
          </a:xfrm>
        </p:spPr>
        <p:txBody>
          <a:bodyPr vert="horz" lIns="91440" tIns="45720" rIns="91440" bIns="45720" rtlCol="0" anchor="t">
            <a:normAutofit/>
          </a:bodyPr>
          <a:lstStyle/>
          <a:p>
            <a:endParaRPr lang="en-US" sz="2200"/>
          </a:p>
        </p:txBody>
      </p:sp>
      <p:pic>
        <p:nvPicPr>
          <p:cNvPr id="14338" name="Picture 2" descr="Tsadi Tseten Dorjee is subjected to a fierce “struggle session” by Lugug Achak, the lady wearing a military cap, inside the Jokhang Temple courtyard. Lugug Achak, prior to 1959, was a beggar, commonly known by the name, Lugug Tangpo (beggar). The long placard on Tsadi Tseten Dorjee’s chest reads: “Murderer of the proletariat, key conspirator of the uprising and counter-revolutionary fugitive.”">
            <a:extLst>
              <a:ext uri="{FF2B5EF4-FFF2-40B4-BE49-F238E27FC236}">
                <a16:creationId xmlns:a16="http://schemas.microsoft.com/office/drawing/2014/main" id="{1F8A590E-AC96-E21B-BAB5-126C801D7A29}"/>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l="19903" r="1933" b="3"/>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23113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367" name="Rectangle 15366">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362" name="Picture 2" descr="Ganden Monastery, one of the largest monasteries in Tibet, was home to more than 5000 monks before 1959. It was destroyed during the Cultural Revolution and now houses only around 500 monks.">
            <a:extLst>
              <a:ext uri="{FF2B5EF4-FFF2-40B4-BE49-F238E27FC236}">
                <a16:creationId xmlns:a16="http://schemas.microsoft.com/office/drawing/2014/main" id="{CBD8AA76-ADE9-C5D7-8CCC-F7253C98B633}"/>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l="3863" r="4842" b="1"/>
          <a:stretch/>
        </p:blipFill>
        <p:spPr bwMode="auto">
          <a:xfrm>
            <a:off x="2522356"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15369" name="Rectangle 15368">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0593C76-E1AD-7090-F862-4140DF2FD961}"/>
              </a:ext>
            </a:extLst>
          </p:cNvPr>
          <p:cNvSpPr>
            <a:spLocks noGrp="1"/>
          </p:cNvSpPr>
          <p:nvPr>
            <p:ph type="title"/>
          </p:nvPr>
        </p:nvSpPr>
        <p:spPr>
          <a:xfrm>
            <a:off x="838200" y="365125"/>
            <a:ext cx="3822189" cy="1899912"/>
          </a:xfrm>
        </p:spPr>
        <p:txBody>
          <a:bodyPr vert="horz" lIns="91440" tIns="45720" rIns="91440" bIns="45720" rtlCol="0" anchor="ctr">
            <a:normAutofit fontScale="90000"/>
          </a:bodyPr>
          <a:lstStyle/>
          <a:p>
            <a:r>
              <a:rPr lang="en-US" sz="3100" dirty="0" err="1"/>
              <a:t>Conclusion:How</a:t>
            </a:r>
            <a:r>
              <a:rPr lang="en-US" sz="3100" dirty="0"/>
              <a:t> successful were Mao’s policies towards China’s minority peoples?</a:t>
            </a:r>
          </a:p>
        </p:txBody>
      </p:sp>
      <p:sp>
        <p:nvSpPr>
          <p:cNvPr id="3" name="Content Placeholder 2">
            <a:extLst>
              <a:ext uri="{FF2B5EF4-FFF2-40B4-BE49-F238E27FC236}">
                <a16:creationId xmlns:a16="http://schemas.microsoft.com/office/drawing/2014/main" id="{ED26E5A9-D6BD-2AE2-6219-B3C1C135A862}"/>
              </a:ext>
            </a:extLst>
          </p:cNvPr>
          <p:cNvSpPr>
            <a:spLocks noGrp="1"/>
          </p:cNvSpPr>
          <p:nvPr>
            <p:ph sz="half" idx="1"/>
          </p:nvPr>
        </p:nvSpPr>
        <p:spPr>
          <a:xfrm>
            <a:off x="838200" y="2434201"/>
            <a:ext cx="3822189" cy="3742762"/>
          </a:xfrm>
        </p:spPr>
        <p:txBody>
          <a:bodyPr vert="horz" lIns="91440" tIns="45720" rIns="91440" bIns="45720" rtlCol="0">
            <a:normAutofit/>
          </a:bodyPr>
          <a:lstStyle/>
          <a:p>
            <a:endParaRPr lang="en-US" sz="2000"/>
          </a:p>
        </p:txBody>
      </p:sp>
    </p:spTree>
    <p:extLst>
      <p:ext uri="{BB962C8B-B14F-4D97-AF65-F5344CB8AC3E}">
        <p14:creationId xmlns:p14="http://schemas.microsoft.com/office/powerpoint/2010/main" val="40719770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3" name="Rectangle 1032">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5" name="Rectangle 1034">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7" name="Rectangle 1036">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9" name="Rectangle 1038">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China Ethnic Diversity Map">
            <a:extLst>
              <a:ext uri="{FF2B5EF4-FFF2-40B4-BE49-F238E27FC236}">
                <a16:creationId xmlns:a16="http://schemas.microsoft.com/office/drawing/2014/main" id="{C07445EE-1CBE-7746-A3E9-7225B7169E8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589451" y="457200"/>
            <a:ext cx="7013097" cy="594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29176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0599A20-B53C-FFE9-05A8-56954009FE64}"/>
              </a:ext>
            </a:extLst>
          </p:cNvPr>
          <p:cNvSpPr>
            <a:spLocks noGrp="1"/>
          </p:cNvSpPr>
          <p:nvPr>
            <p:ph type="title"/>
          </p:nvPr>
        </p:nvSpPr>
        <p:spPr>
          <a:xfrm>
            <a:off x="640080" y="325369"/>
            <a:ext cx="4368602" cy="1956841"/>
          </a:xfrm>
        </p:spPr>
        <p:txBody>
          <a:bodyPr vert="horz" lIns="91440" tIns="45720" rIns="91440" bIns="45720" rtlCol="0" anchor="b">
            <a:normAutofit/>
          </a:bodyPr>
          <a:lstStyle/>
          <a:p>
            <a:r>
              <a:rPr lang="en-US" sz="5400"/>
              <a:t>Minorities under the Qing</a:t>
            </a:r>
          </a:p>
        </p:txBody>
      </p:sp>
      <p:sp>
        <p:nvSpPr>
          <p:cNvPr id="103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736D4EC-D2C3-F6B7-3BFD-63C5E9AF9B94}"/>
              </a:ext>
            </a:extLst>
          </p:cNvPr>
          <p:cNvSpPr>
            <a:spLocks noGrp="1"/>
          </p:cNvSpPr>
          <p:nvPr>
            <p:ph sz="half" idx="1"/>
          </p:nvPr>
        </p:nvSpPr>
        <p:spPr>
          <a:xfrm>
            <a:off x="640080" y="2872899"/>
            <a:ext cx="4243589" cy="3320668"/>
          </a:xfrm>
        </p:spPr>
        <p:txBody>
          <a:bodyPr vert="horz" lIns="91440" tIns="45720" rIns="91440" bIns="45720" rtlCol="0">
            <a:normAutofit/>
          </a:bodyPr>
          <a:lstStyle/>
          <a:p>
            <a:r>
              <a:rPr lang="en-US" sz="1200"/>
              <a:t>By European standards, minorities enjoyed a relatively high status in the Qing Empire.</a:t>
            </a:r>
          </a:p>
          <a:p>
            <a:r>
              <a:rPr lang="en-US" sz="1200"/>
              <a:t>The Qing themselves were a minority. They remained an exclusive caste at the top of the social hierarchy. </a:t>
            </a:r>
          </a:p>
          <a:p>
            <a:r>
              <a:rPr lang="en-US" sz="1200"/>
              <a:t>The Qing practised small government. They took little interest in areas south of the Yangtse. They were content to leave local leaders in place.</a:t>
            </a:r>
          </a:p>
          <a:p>
            <a:r>
              <a:rPr lang="en-US" sz="1200"/>
              <a:t>Minorities felt pressure from Han migrants due to China’s explosive population growth. However, they were acknowledged owners of their land. Most were materially better off than their Han neighbours.</a:t>
            </a:r>
          </a:p>
          <a:p>
            <a:r>
              <a:rPr lang="en-US" sz="1200"/>
              <a:t>Because of their relative autonomy, few minorities supported the CCP during the Civil War.</a:t>
            </a:r>
          </a:p>
        </p:txBody>
      </p:sp>
      <p:pic>
        <p:nvPicPr>
          <p:cNvPr id="1026" name="Picture 2" descr="Two women (Chinese and Manchu) with chrysanthemums | Historical Photographs  of China">
            <a:extLst>
              <a:ext uri="{FF2B5EF4-FFF2-40B4-BE49-F238E27FC236}">
                <a16:creationId xmlns:a16="http://schemas.microsoft.com/office/drawing/2014/main" id="{FAEF456F-ECEF-9FFD-312E-4DFDDC132184}"/>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l="5091" r="8648"/>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36176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199" name="Rectangle 8198">
            <a:extLst>
              <a:ext uri="{FF2B5EF4-FFF2-40B4-BE49-F238E27FC236}">
                <a16:creationId xmlns:a16="http://schemas.microsoft.com/office/drawing/2014/main" id="{96CF2A2B-0745-440C-9224-C5C6A0A428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201" name="Rectangle 8200">
            <a:extLst>
              <a:ext uri="{FF2B5EF4-FFF2-40B4-BE49-F238E27FC236}">
                <a16:creationId xmlns:a16="http://schemas.microsoft.com/office/drawing/2014/main" id="{75BE6D6B-84C9-4D2B-97EB-773B7369EF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8194" name="Picture 2" descr="56894950_2">
            <a:extLst>
              <a:ext uri="{FF2B5EF4-FFF2-40B4-BE49-F238E27FC236}">
                <a16:creationId xmlns:a16="http://schemas.microsoft.com/office/drawing/2014/main" id="{79B6CFD3-85D2-3CE7-9566-9111366BBAE4}"/>
              </a:ext>
            </a:extLst>
          </p:cNvPr>
          <p:cNvPicPr>
            <a:picLocks noGrp="1" noChangeAspect="1" noChangeArrowheads="1"/>
          </p:cNvPicPr>
          <p:nvPr>
            <p:ph sz="half" idx="2"/>
          </p:nvPr>
        </p:nvPicPr>
        <p:blipFill>
          <a:blip r:embed="rId2">
            <a:alphaModFix amt="60000"/>
            <a:extLst>
              <a:ext uri="{28A0092B-C50C-407E-A947-70E740481C1C}">
                <a14:useLocalDpi xmlns:a14="http://schemas.microsoft.com/office/drawing/2010/main" val="0"/>
              </a:ext>
            </a:extLst>
          </a:blip>
          <a:srcRect t="26906" b="14653"/>
          <a:stretch/>
        </p:blipFill>
        <p:spPr bwMode="auto">
          <a:xfrm>
            <a:off x="-1" y="10"/>
            <a:ext cx="12192001"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51BF2D3-21F0-D290-B488-4367D9B7B2D8}"/>
              </a:ext>
            </a:extLst>
          </p:cNvPr>
          <p:cNvSpPr>
            <a:spLocks noGrp="1"/>
          </p:cNvSpPr>
          <p:nvPr>
            <p:ph type="title"/>
          </p:nvPr>
        </p:nvSpPr>
        <p:spPr>
          <a:xfrm>
            <a:off x="1198180" y="184902"/>
            <a:ext cx="9792471" cy="1088019"/>
          </a:xfrm>
        </p:spPr>
        <p:txBody>
          <a:bodyPr vert="horz" lIns="91440" tIns="45720" rIns="91440" bIns="45720" rtlCol="0" anchor="ctr">
            <a:normAutofit/>
          </a:bodyPr>
          <a:lstStyle/>
          <a:p>
            <a:r>
              <a:rPr lang="en-US" dirty="0">
                <a:solidFill>
                  <a:srgbClr val="FFFFFF"/>
                </a:solidFill>
              </a:rPr>
              <a:t>Theory</a:t>
            </a:r>
          </a:p>
        </p:txBody>
      </p:sp>
      <p:sp>
        <p:nvSpPr>
          <p:cNvPr id="3" name="Content Placeholder 2">
            <a:extLst>
              <a:ext uri="{FF2B5EF4-FFF2-40B4-BE49-F238E27FC236}">
                <a16:creationId xmlns:a16="http://schemas.microsoft.com/office/drawing/2014/main" id="{1F22E7ED-58B0-1E1E-27BD-B31A5B555AE9}"/>
              </a:ext>
            </a:extLst>
          </p:cNvPr>
          <p:cNvSpPr>
            <a:spLocks noGrp="1"/>
          </p:cNvSpPr>
          <p:nvPr>
            <p:ph sz="half" idx="1"/>
          </p:nvPr>
        </p:nvSpPr>
        <p:spPr>
          <a:xfrm>
            <a:off x="1198181" y="1272921"/>
            <a:ext cx="9792471" cy="4856167"/>
          </a:xfrm>
        </p:spPr>
        <p:txBody>
          <a:bodyPr vert="horz" lIns="91440" tIns="45720" rIns="91440" bIns="45720" rtlCol="0">
            <a:normAutofit fontScale="92500" lnSpcReduction="20000"/>
          </a:bodyPr>
          <a:lstStyle/>
          <a:p>
            <a:r>
              <a:rPr lang="en-US" sz="2000" dirty="0">
                <a:solidFill>
                  <a:srgbClr val="FFFFFF"/>
                </a:solidFill>
                <a:effectLst/>
              </a:rPr>
              <a:t>Karl Marx believed that what appeared to be ethnic or national characteristics were just manifestations of the bourgeois-capitalist phase of society. When the dictatorship of the proletariat was established, these manifestations of bourgeois society would wither away, and a homogeneous proletarian culture would emerge.</a:t>
            </a:r>
          </a:p>
          <a:p>
            <a:r>
              <a:rPr lang="en-US" sz="2000" dirty="0">
                <a:solidFill>
                  <a:srgbClr val="FFFFFF"/>
                </a:solidFill>
                <a:effectLst/>
              </a:rPr>
              <a:t>Mao Zedong did not devote much effort to </a:t>
            </a:r>
            <a:r>
              <a:rPr lang="en-US" sz="2000" dirty="0" err="1">
                <a:solidFill>
                  <a:srgbClr val="FFFFFF"/>
                </a:solidFill>
                <a:effectLst/>
              </a:rPr>
              <a:t>analysing</a:t>
            </a:r>
            <a:r>
              <a:rPr lang="en-US" sz="2000" dirty="0">
                <a:solidFill>
                  <a:srgbClr val="FFFFFF"/>
                </a:solidFill>
                <a:effectLst/>
              </a:rPr>
              <a:t> the intricacies of the concept and practice of sovereignty. Early on, when he mentioned sovereignty, he wrote of China's need to recover its "independence, unity, and territorial integrity." For Mao, sovereignty was simply the people's right to manage their</a:t>
            </a:r>
            <a:r>
              <a:rPr lang="en-US" sz="2000" dirty="0">
                <a:solidFill>
                  <a:srgbClr val="FFFFFF"/>
                </a:solidFill>
              </a:rPr>
              <a:t> </a:t>
            </a:r>
            <a:r>
              <a:rPr lang="en-US" sz="2000" dirty="0">
                <a:solidFill>
                  <a:srgbClr val="FFFFFF"/>
                </a:solidFill>
                <a:effectLst/>
              </a:rPr>
              <a:t>own affairs. The right of sovereignty proceeded from the territory which the people occupied, and the people could exercise that right only if they rid their territory of colonial usurpers.</a:t>
            </a:r>
          </a:p>
          <a:p>
            <a:r>
              <a:rPr lang="en-US" sz="2000" dirty="0">
                <a:solidFill>
                  <a:srgbClr val="FFFFFF"/>
                </a:solidFill>
              </a:rPr>
              <a:t>T</a:t>
            </a:r>
            <a:r>
              <a:rPr lang="en-US" sz="2000" dirty="0">
                <a:solidFill>
                  <a:srgbClr val="FFFFFF"/>
                </a:solidFill>
                <a:effectLst/>
              </a:rPr>
              <a:t>he Chinese Communist Party (CCP)maintained that its model of socialism had applicability in other areas of the developing world besides Han China. If the PRC could showcase its minorities as prosperous and contented, they could serve as living proof of the successes that the Chinese model of socialism would have for non-Han peoples. Conversely, having discontented and rebellious ethnic populations would be, and continues to be, an embarrassment for the PRC.</a:t>
            </a:r>
          </a:p>
          <a:p>
            <a:r>
              <a:rPr lang="en-US" sz="2000" dirty="0">
                <a:solidFill>
                  <a:srgbClr val="FFFFFF"/>
                </a:solidFill>
                <a:effectLst/>
              </a:rPr>
              <a:t>Mao had never </a:t>
            </a:r>
            <a:r>
              <a:rPr lang="en-US" sz="2000" dirty="0">
                <a:solidFill>
                  <a:srgbClr val="FFFFFF"/>
                </a:solidFill>
              </a:rPr>
              <a:t>reconciled the contradic</a:t>
            </a:r>
            <a:r>
              <a:rPr lang="en-US" sz="2000" dirty="0">
                <a:solidFill>
                  <a:srgbClr val="FFFFFF"/>
                </a:solidFill>
                <a:effectLst/>
              </a:rPr>
              <a:t>tion between, on the one hand, the forces of imperialism, which had created the international system and its principle of territorial fixity, and, on the other hand, the forces of revolution, which had forsaken territorial autonomy and self-determination for minority nationalities in the interest of the rights of the world's proletariats to achieve a higher unity. </a:t>
            </a:r>
          </a:p>
          <a:p>
            <a:endParaRPr lang="en-US" sz="2000" dirty="0">
              <a:solidFill>
                <a:srgbClr val="FFFFFF"/>
              </a:solidFill>
            </a:endParaRPr>
          </a:p>
        </p:txBody>
      </p:sp>
    </p:spTree>
    <p:extLst>
      <p:ext uri="{BB962C8B-B14F-4D97-AF65-F5344CB8AC3E}">
        <p14:creationId xmlns:p14="http://schemas.microsoft.com/office/powerpoint/2010/main" val="1359716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C608BEB-860E-4094-8511-78603564A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50"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5598B59-8A9F-C4B9-3C19-EAA1C5335F1F}"/>
              </a:ext>
            </a:extLst>
          </p:cNvPr>
          <p:cNvSpPr>
            <a:spLocks noGrp="1"/>
          </p:cNvSpPr>
          <p:nvPr>
            <p:ph type="title"/>
          </p:nvPr>
        </p:nvSpPr>
        <p:spPr>
          <a:xfrm>
            <a:off x="838200" y="1412488"/>
            <a:ext cx="2899189" cy="4363844"/>
          </a:xfrm>
        </p:spPr>
        <p:txBody>
          <a:bodyPr anchor="t">
            <a:normAutofit/>
          </a:bodyPr>
          <a:lstStyle/>
          <a:p>
            <a:br>
              <a:rPr lang="en-GB" sz="2500">
                <a:solidFill>
                  <a:srgbClr val="FFFFFF"/>
                </a:solidFill>
              </a:rPr>
            </a:br>
            <a:r>
              <a:rPr lang="en-GB" sz="2500">
                <a:solidFill>
                  <a:srgbClr val="FFFFFF"/>
                </a:solidFill>
              </a:rPr>
              <a:t>EXPLAIN CLEARLY THE DISCREPANCIES BETWEEN MARXIST-LENINIST VIEWS ON MINORITY PEOPLES AND THOSE OF MAO AND THE CCP</a:t>
            </a:r>
            <a:br>
              <a:rPr lang="en-GB" sz="2500">
                <a:solidFill>
                  <a:srgbClr val="FFFFFF"/>
                </a:solidFill>
              </a:rPr>
            </a:br>
            <a:endParaRPr lang="en-BR" sz="2500">
              <a:solidFill>
                <a:srgbClr val="FFFFFF"/>
              </a:solidFill>
            </a:endParaRPr>
          </a:p>
        </p:txBody>
      </p:sp>
      <p:sp>
        <p:nvSpPr>
          <p:cNvPr id="3" name="Content Placeholder 2">
            <a:extLst>
              <a:ext uri="{FF2B5EF4-FFF2-40B4-BE49-F238E27FC236}">
                <a16:creationId xmlns:a16="http://schemas.microsoft.com/office/drawing/2014/main" id="{AEC9C6EE-339C-4C8A-441B-C7C7E44B80C6}"/>
              </a:ext>
            </a:extLst>
          </p:cNvPr>
          <p:cNvSpPr>
            <a:spLocks noGrp="1"/>
          </p:cNvSpPr>
          <p:nvPr>
            <p:ph sz="half" idx="1"/>
          </p:nvPr>
        </p:nvSpPr>
        <p:spPr>
          <a:xfrm>
            <a:off x="4380855" y="1412489"/>
            <a:ext cx="3427283" cy="4363844"/>
          </a:xfrm>
        </p:spPr>
        <p:txBody>
          <a:bodyPr>
            <a:normAutofit/>
          </a:bodyPr>
          <a:lstStyle/>
          <a:p>
            <a:endParaRPr lang="en-BR" sz="2000" dirty="0"/>
          </a:p>
        </p:txBody>
      </p:sp>
      <p:cxnSp>
        <p:nvCxnSpPr>
          <p:cNvPr id="11" name="Straight Connector 10">
            <a:extLst>
              <a:ext uri="{FF2B5EF4-FFF2-40B4-BE49-F238E27FC236}">
                <a16:creationId xmlns:a16="http://schemas.microsoft.com/office/drawing/2014/main" id="{1F16A8D4-FE87-4604-88B2-394B5D1EB4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9871" y="1412488"/>
            <a:ext cx="0" cy="36576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9B568342-21C7-1EF0-BF1B-4618966AFCD5}"/>
              </a:ext>
            </a:extLst>
          </p:cNvPr>
          <p:cNvSpPr>
            <a:spLocks noGrp="1"/>
          </p:cNvSpPr>
          <p:nvPr>
            <p:ph sz="half" idx="2"/>
          </p:nvPr>
        </p:nvSpPr>
        <p:spPr>
          <a:xfrm>
            <a:off x="8451604" y="1412489"/>
            <a:ext cx="3197701" cy="4363844"/>
          </a:xfrm>
        </p:spPr>
        <p:txBody>
          <a:bodyPr>
            <a:normAutofit/>
          </a:bodyPr>
          <a:lstStyle/>
          <a:p>
            <a:endParaRPr lang="en-BR" sz="2000"/>
          </a:p>
        </p:txBody>
      </p:sp>
    </p:spTree>
    <p:extLst>
      <p:ext uri="{BB962C8B-B14F-4D97-AF65-F5344CB8AC3E}">
        <p14:creationId xmlns:p14="http://schemas.microsoft.com/office/powerpoint/2010/main" val="13825003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7" name="Rectangle 5126">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2006510092191057">
            <a:extLst>
              <a:ext uri="{FF2B5EF4-FFF2-40B4-BE49-F238E27FC236}">
                <a16:creationId xmlns:a16="http://schemas.microsoft.com/office/drawing/2014/main" id="{BA5C5BB8-7192-5B4E-FACF-4F8C8EDE0400}"/>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l="5940" r="2059" b="1"/>
          <a:stretch/>
        </p:blipFill>
        <p:spPr bwMode="auto">
          <a:xfrm>
            <a:off x="2522356"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5129" name="Rectangle 5128">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ACE9561-E8C8-A47F-78B3-1281FD7145A3}"/>
              </a:ext>
            </a:extLst>
          </p:cNvPr>
          <p:cNvSpPr>
            <a:spLocks noGrp="1"/>
          </p:cNvSpPr>
          <p:nvPr>
            <p:ph type="title"/>
          </p:nvPr>
        </p:nvSpPr>
        <p:spPr>
          <a:xfrm>
            <a:off x="838200" y="365125"/>
            <a:ext cx="3822189" cy="1899912"/>
          </a:xfrm>
        </p:spPr>
        <p:txBody>
          <a:bodyPr vert="horz" lIns="91440" tIns="45720" rIns="91440" bIns="45720" rtlCol="0" anchor="ctr">
            <a:normAutofit/>
          </a:bodyPr>
          <a:lstStyle/>
          <a:p>
            <a:r>
              <a:rPr lang="en-US" sz="4000"/>
              <a:t>Early Moves</a:t>
            </a:r>
          </a:p>
        </p:txBody>
      </p:sp>
      <p:sp>
        <p:nvSpPr>
          <p:cNvPr id="3" name="Content Placeholder 2">
            <a:extLst>
              <a:ext uri="{FF2B5EF4-FFF2-40B4-BE49-F238E27FC236}">
                <a16:creationId xmlns:a16="http://schemas.microsoft.com/office/drawing/2014/main" id="{313EDFA8-1EE1-DC88-0D37-22EE1320205C}"/>
              </a:ext>
            </a:extLst>
          </p:cNvPr>
          <p:cNvSpPr>
            <a:spLocks noGrp="1"/>
          </p:cNvSpPr>
          <p:nvPr>
            <p:ph sz="half" idx="1"/>
          </p:nvPr>
        </p:nvSpPr>
        <p:spPr>
          <a:xfrm>
            <a:off x="838200" y="2434201"/>
            <a:ext cx="3822189" cy="3742762"/>
          </a:xfrm>
        </p:spPr>
        <p:txBody>
          <a:bodyPr vert="horz" lIns="91440" tIns="45720" rIns="91440" bIns="45720" rtlCol="0">
            <a:normAutofit fontScale="70000" lnSpcReduction="20000"/>
          </a:bodyPr>
          <a:lstStyle/>
          <a:p>
            <a:r>
              <a:rPr lang="en-US" sz="1400" dirty="0">
                <a:effectLst/>
              </a:rPr>
              <a:t>In accordance with Soviet doctrine, minorities were given so-called autonomous areas. Autonomous areas provided certain accommodations for the language and customs of the host nationality, so long as these "did not interfere with production." In most cases they could even keep their traditional leaders, if those leaders did not actively oppose socialism.</a:t>
            </a:r>
          </a:p>
          <a:p>
            <a:r>
              <a:rPr lang="en-US" sz="1400" dirty="0">
                <a:effectLst/>
              </a:rPr>
              <a:t>T</a:t>
            </a:r>
            <a:r>
              <a:rPr lang="en-US" sz="1400" dirty="0"/>
              <a:t>he CCP lacked enough non-Mandarin speakers to communicate effectively in minority areas. Research teams (usually military) were sent to study minorities. Initially local leaders were included in the leadership. In Tibetan and Mongolian areas, lamas were included; in the Southwest, tribal headmen or headwomen.</a:t>
            </a:r>
            <a:r>
              <a:rPr lang="en-US" sz="1400" dirty="0">
                <a:effectLst/>
              </a:rPr>
              <a:t> </a:t>
            </a:r>
          </a:p>
          <a:p>
            <a:r>
              <a:rPr lang="en-US" sz="1400" dirty="0"/>
              <a:t>The CCP recruited from the oppressed members of minority societies. Quickly the former leadership </a:t>
            </a:r>
            <a:r>
              <a:rPr lang="en-US" sz="1400" dirty="0" err="1"/>
              <a:t>realised</a:t>
            </a:r>
            <a:r>
              <a:rPr lang="en-US" sz="1400" dirty="0"/>
              <a:t> that their survival rested on cooperating with the new government.</a:t>
            </a:r>
          </a:p>
          <a:p>
            <a:r>
              <a:rPr lang="en-US" sz="1400" dirty="0"/>
              <a:t>Putting the more cooperative and prestigious members of the traditional minority elite into the new people's governments gave the party a way to allow conventional governmental structures to wither out of existence without actually abolishing them. Many of the traditional leaders themselves and their prestige remained intact. The party aimed to maintain conventional symbols of power, thereby </a:t>
            </a:r>
            <a:r>
              <a:rPr lang="en-US" sz="1400" dirty="0" err="1"/>
              <a:t>minimising</a:t>
            </a:r>
            <a:r>
              <a:rPr lang="en-US" sz="1400" dirty="0"/>
              <a:t> their resistance to change, while gradually modifying the power structure they had represented.</a:t>
            </a:r>
          </a:p>
          <a:p>
            <a:r>
              <a:rPr lang="en-US" sz="1400" dirty="0"/>
              <a:t>The benign treatment of minorities and a semblance of autonomy was useful propaganda for the Chinese  to elevate Communism above the racial divisions in the USA and the treatment of colonial peoples by the European Empires. </a:t>
            </a:r>
          </a:p>
          <a:p>
            <a:endParaRPr lang="en-US" sz="1400" dirty="0">
              <a:effectLst/>
            </a:endParaRPr>
          </a:p>
          <a:p>
            <a:endParaRPr lang="en-US" sz="1400" dirty="0"/>
          </a:p>
        </p:txBody>
      </p:sp>
    </p:spTree>
    <p:extLst>
      <p:ext uri="{BB962C8B-B14F-4D97-AF65-F5344CB8AC3E}">
        <p14:creationId xmlns:p14="http://schemas.microsoft.com/office/powerpoint/2010/main" val="14179097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51" name="Rectangle 615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descr="56894950_4">
            <a:extLst>
              <a:ext uri="{FF2B5EF4-FFF2-40B4-BE49-F238E27FC236}">
                <a16:creationId xmlns:a16="http://schemas.microsoft.com/office/drawing/2014/main" id="{A70BEDE0-CFE1-A4BA-8483-14CB83C05D3F}"/>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l="6236"/>
          <a:stretch/>
        </p:blipFill>
        <p:spPr bwMode="auto">
          <a:xfrm>
            <a:off x="2522356"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6153" name="Rectangle 615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2841F32-7F7F-3590-5CE5-04E58A8E9542}"/>
              </a:ext>
            </a:extLst>
          </p:cNvPr>
          <p:cNvSpPr>
            <a:spLocks noGrp="1"/>
          </p:cNvSpPr>
          <p:nvPr>
            <p:ph type="title"/>
          </p:nvPr>
        </p:nvSpPr>
        <p:spPr>
          <a:xfrm>
            <a:off x="838200" y="365125"/>
            <a:ext cx="3822189" cy="1899912"/>
          </a:xfrm>
        </p:spPr>
        <p:txBody>
          <a:bodyPr vert="horz" lIns="91440" tIns="45720" rIns="91440" bIns="45720" rtlCol="0" anchor="ctr">
            <a:normAutofit/>
          </a:bodyPr>
          <a:lstStyle/>
          <a:p>
            <a:r>
              <a:rPr lang="en-US" sz="4000" dirty="0"/>
              <a:t>However,</a:t>
            </a:r>
          </a:p>
        </p:txBody>
      </p:sp>
      <p:sp>
        <p:nvSpPr>
          <p:cNvPr id="3" name="Content Placeholder 2">
            <a:extLst>
              <a:ext uri="{FF2B5EF4-FFF2-40B4-BE49-F238E27FC236}">
                <a16:creationId xmlns:a16="http://schemas.microsoft.com/office/drawing/2014/main" id="{309599FE-2D97-F71A-2B97-B7405B3F3C64}"/>
              </a:ext>
            </a:extLst>
          </p:cNvPr>
          <p:cNvSpPr>
            <a:spLocks noGrp="1"/>
          </p:cNvSpPr>
          <p:nvPr>
            <p:ph sz="half" idx="1"/>
          </p:nvPr>
        </p:nvSpPr>
        <p:spPr>
          <a:xfrm>
            <a:off x="838200" y="2434201"/>
            <a:ext cx="3822189" cy="3742762"/>
          </a:xfrm>
        </p:spPr>
        <p:txBody>
          <a:bodyPr vert="horz" lIns="91440" tIns="45720" rIns="91440" bIns="45720" rtlCol="0">
            <a:normAutofit fontScale="62500" lnSpcReduction="20000"/>
          </a:bodyPr>
          <a:lstStyle/>
          <a:p>
            <a:r>
              <a:rPr lang="en-GB" sz="1800" dirty="0">
                <a:solidFill>
                  <a:srgbClr val="000000"/>
                </a:solidFill>
                <a:effectLst/>
                <a:latin typeface="Helvetica" pitchFamily="2" charset="0"/>
              </a:rPr>
              <a:t>As the leadership became more secure they increasingly viewed minority peoples as non-progressive, backward, or inferior. A sense of chauvinism entered policy toward minority nationalities with the CCP's plans to assist, educate, and transform the minorities into proletarian supporters of revolutionary socialism.</a:t>
            </a:r>
          </a:p>
          <a:p>
            <a:r>
              <a:rPr lang="en-GB" sz="1800" dirty="0">
                <a:solidFill>
                  <a:srgbClr val="000000"/>
                </a:solidFill>
                <a:effectLst/>
                <a:latin typeface="Helvetica" pitchFamily="2" charset="0"/>
              </a:rPr>
              <a:t>Minorities were now subject to strict classifications, which divided previously interconnected ethnic groups. </a:t>
            </a:r>
          </a:p>
          <a:p>
            <a:r>
              <a:rPr lang="en-GB" sz="1800" dirty="0">
                <a:solidFill>
                  <a:srgbClr val="000000"/>
                </a:solidFill>
                <a:latin typeface="Helvetica" pitchFamily="2" charset="0"/>
              </a:rPr>
              <a:t>Mao was uneasy with the minorities within his state. They did not conform to his views of nationhood nor the four classes he used to classify Chinese society.</a:t>
            </a:r>
          </a:p>
          <a:p>
            <a:pPr marL="0" indent="0">
              <a:buNone/>
            </a:pPr>
            <a:r>
              <a:rPr lang="en-GB" sz="1800" dirty="0">
                <a:solidFill>
                  <a:srgbClr val="000000"/>
                </a:solidFill>
                <a:effectLst/>
                <a:latin typeface="Helvetica" pitchFamily="2" charset="0"/>
              </a:rPr>
              <a:t>1.</a:t>
            </a:r>
          </a:p>
          <a:p>
            <a:pPr marL="0" indent="0">
              <a:buNone/>
            </a:pPr>
            <a:r>
              <a:rPr lang="en-GB" sz="1800" dirty="0">
                <a:solidFill>
                  <a:srgbClr val="000000"/>
                </a:solidFill>
                <a:latin typeface="Helvetica" pitchFamily="2" charset="0"/>
              </a:rPr>
              <a:t>2.</a:t>
            </a:r>
          </a:p>
          <a:p>
            <a:pPr marL="0" indent="0">
              <a:buNone/>
            </a:pPr>
            <a:r>
              <a:rPr lang="en-GB" sz="1800" dirty="0">
                <a:solidFill>
                  <a:srgbClr val="000000"/>
                </a:solidFill>
                <a:effectLst/>
                <a:latin typeface="Helvetica" pitchFamily="2" charset="0"/>
              </a:rPr>
              <a:t>3.</a:t>
            </a:r>
          </a:p>
          <a:p>
            <a:pPr marL="0" indent="0">
              <a:buNone/>
            </a:pPr>
            <a:r>
              <a:rPr lang="en-GB" sz="1800" dirty="0">
                <a:solidFill>
                  <a:srgbClr val="000000"/>
                </a:solidFill>
                <a:latin typeface="Helvetica" pitchFamily="2" charset="0"/>
              </a:rPr>
              <a:t>4.</a:t>
            </a:r>
          </a:p>
          <a:p>
            <a:pPr marL="0" indent="0">
              <a:buNone/>
            </a:pPr>
            <a:r>
              <a:rPr lang="en-GB" sz="1800" b="1" dirty="0">
                <a:solidFill>
                  <a:srgbClr val="000000"/>
                </a:solidFill>
                <a:effectLst/>
                <a:latin typeface="Helvetica" pitchFamily="2" charset="0"/>
              </a:rPr>
              <a:t>What exactly did Mao want from ethnic minorities?</a:t>
            </a:r>
          </a:p>
          <a:p>
            <a:endParaRPr lang="en-US" sz="1400" dirty="0"/>
          </a:p>
        </p:txBody>
      </p:sp>
    </p:spTree>
    <p:extLst>
      <p:ext uri="{BB962C8B-B14F-4D97-AF65-F5344CB8AC3E}">
        <p14:creationId xmlns:p14="http://schemas.microsoft.com/office/powerpoint/2010/main" val="32987973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F3FF171-63CC-65B1-3EE8-88669EC2EA13}"/>
              </a:ext>
            </a:extLst>
          </p:cNvPr>
          <p:cNvSpPr>
            <a:spLocks noGrp="1"/>
          </p:cNvSpPr>
          <p:nvPr>
            <p:ph type="title"/>
          </p:nvPr>
        </p:nvSpPr>
        <p:spPr>
          <a:xfrm>
            <a:off x="6392583" y="501651"/>
            <a:ext cx="4414848" cy="1716255"/>
          </a:xfrm>
        </p:spPr>
        <p:txBody>
          <a:bodyPr vert="horz" lIns="91440" tIns="45720" rIns="91440" bIns="45720" rtlCol="0" anchor="b">
            <a:normAutofit/>
          </a:bodyPr>
          <a:lstStyle/>
          <a:p>
            <a:r>
              <a:rPr lang="en-US" sz="5600"/>
              <a:t>First Five-Year Plan</a:t>
            </a:r>
          </a:p>
        </p:txBody>
      </p:sp>
      <p:sp>
        <p:nvSpPr>
          <p:cNvPr id="2057" name="Rectangle 2056">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No photo description available.">
            <a:extLst>
              <a:ext uri="{FF2B5EF4-FFF2-40B4-BE49-F238E27FC236}">
                <a16:creationId xmlns:a16="http://schemas.microsoft.com/office/drawing/2014/main" id="{325D99B5-DFE3-80B5-DCDC-445C86047019}"/>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t="7643" r="-2" b="2455"/>
          <a:stretch/>
        </p:blipFill>
        <p:spPr bwMode="auto">
          <a:xfrm>
            <a:off x="279143" y="299509"/>
            <a:ext cx="5221625" cy="6258983"/>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8EEFDE85-01DE-C9AE-5BD0-3186A97377AD}"/>
              </a:ext>
            </a:extLst>
          </p:cNvPr>
          <p:cNvSpPr>
            <a:spLocks noGrp="1"/>
          </p:cNvSpPr>
          <p:nvPr>
            <p:ph sz="half" idx="1"/>
          </p:nvPr>
        </p:nvSpPr>
        <p:spPr>
          <a:xfrm>
            <a:off x="6392583" y="2645922"/>
            <a:ext cx="4434721" cy="3710427"/>
          </a:xfrm>
        </p:spPr>
        <p:txBody>
          <a:bodyPr vert="horz" lIns="91440" tIns="45720" rIns="91440" bIns="45720" rtlCol="0" anchor="t">
            <a:normAutofit/>
          </a:bodyPr>
          <a:lstStyle/>
          <a:p>
            <a:r>
              <a:rPr lang="en-US" sz="2000">
                <a:solidFill>
                  <a:schemeClr val="tx1">
                    <a:alpha val="80000"/>
                  </a:schemeClr>
                </a:solidFill>
              </a:rPr>
              <a:t>Minorities groups were left comparatively untouched in the first wave of collectivisation. Nomadic herdsmen could maintain their lifestyle. Those west of the Jinsha river were not even required to emancipate their slaves. </a:t>
            </a:r>
          </a:p>
          <a:p>
            <a:r>
              <a:rPr lang="en-US" sz="2000">
                <a:solidFill>
                  <a:schemeClr val="tx1">
                    <a:alpha val="80000"/>
                  </a:schemeClr>
                </a:solidFill>
              </a:rPr>
              <a:t>Those in settled areas were put in mutual aid teams or lower-level cooperatives.</a:t>
            </a:r>
          </a:p>
        </p:txBody>
      </p:sp>
      <p:cxnSp>
        <p:nvCxnSpPr>
          <p:cNvPr id="2059" name="Straight Connector 2058">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9272"/>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16458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4994</TotalTime>
  <Words>2405</Words>
  <Application>Microsoft Macintosh PowerPoint</Application>
  <PresentationFormat>Widescreen</PresentationFormat>
  <Paragraphs>89</Paragraphs>
  <Slides>21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Aptos</vt:lpstr>
      <vt:lpstr>Aptos Display</vt:lpstr>
      <vt:lpstr>Arial</vt:lpstr>
      <vt:lpstr>Calibri</vt:lpstr>
      <vt:lpstr>Helvetica</vt:lpstr>
      <vt:lpstr>Office Theme</vt:lpstr>
      <vt:lpstr>Minorities in Mao’s China</vt:lpstr>
      <vt:lpstr>Opening Questions</vt:lpstr>
      <vt:lpstr>PowerPoint Presentation</vt:lpstr>
      <vt:lpstr>Minorities under the Qing</vt:lpstr>
      <vt:lpstr>Theory</vt:lpstr>
      <vt:lpstr> EXPLAIN CLEARLY THE DISCREPANCIES BETWEEN MARXIST-LENINIST VIEWS ON MINORITY PEOPLES AND THOSE OF MAO AND THE CCP </vt:lpstr>
      <vt:lpstr>Early Moves</vt:lpstr>
      <vt:lpstr>However,</vt:lpstr>
      <vt:lpstr>First Five-Year Plan</vt:lpstr>
      <vt:lpstr>How were minorities treated during the first decade of CCP rule?</vt:lpstr>
      <vt:lpstr>100 Flowers Campaign</vt:lpstr>
      <vt:lpstr>Great Leap Forward Policies</vt:lpstr>
      <vt:lpstr>Great Leap Forward Impacts</vt:lpstr>
      <vt:lpstr>How did life for minority peoples decline during the Great Leap Forward?</vt:lpstr>
      <vt:lpstr>Cultural Revolution</vt:lpstr>
      <vt:lpstr>Limitations</vt:lpstr>
      <vt:lpstr>The Tibetan Uprising</vt:lpstr>
      <vt:lpstr>Tibet during the Cultural Revolution</vt:lpstr>
      <vt:lpstr>Xinjiang </vt:lpstr>
      <vt:lpstr>What are the key ideas for your paragraph on the Cultural Revolution? </vt:lpstr>
      <vt:lpstr>Conclusion:How successful were Mao’s policies towards China’s minority peoples?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Steven Spence</dc:creator>
  <cp:lastModifiedBy>Steven Spence</cp:lastModifiedBy>
  <cp:revision>7</cp:revision>
  <dcterms:created xsi:type="dcterms:W3CDTF">2024-08-13T17:40:24Z</dcterms:created>
  <dcterms:modified xsi:type="dcterms:W3CDTF">2024-09-08T22:13:49Z</dcterms:modified>
</cp:coreProperties>
</file>