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308" r:id="rId3"/>
    <p:sldId id="257" r:id="rId4"/>
    <p:sldId id="258" r:id="rId5"/>
    <p:sldId id="301" r:id="rId6"/>
    <p:sldId id="278" r:id="rId7"/>
    <p:sldId id="279" r:id="rId8"/>
    <p:sldId id="302" r:id="rId9"/>
    <p:sldId id="303" r:id="rId10"/>
    <p:sldId id="259" r:id="rId11"/>
    <p:sldId id="260" r:id="rId12"/>
    <p:sldId id="261" r:id="rId13"/>
    <p:sldId id="304" r:id="rId14"/>
    <p:sldId id="262" r:id="rId15"/>
    <p:sldId id="263" r:id="rId16"/>
    <p:sldId id="290" r:id="rId17"/>
    <p:sldId id="264" r:id="rId18"/>
    <p:sldId id="265" r:id="rId19"/>
    <p:sldId id="289" r:id="rId20"/>
    <p:sldId id="288" r:id="rId21"/>
    <p:sldId id="267" r:id="rId22"/>
    <p:sldId id="273" r:id="rId23"/>
    <p:sldId id="269" r:id="rId24"/>
    <p:sldId id="298" r:id="rId25"/>
    <p:sldId id="294" r:id="rId26"/>
    <p:sldId id="285" r:id="rId27"/>
    <p:sldId id="284" r:id="rId28"/>
    <p:sldId id="296" r:id="rId29"/>
    <p:sldId id="300" r:id="rId30"/>
    <p:sldId id="311" r:id="rId31"/>
    <p:sldId id="293" r:id="rId32"/>
    <p:sldId id="291" r:id="rId33"/>
    <p:sldId id="297" r:id="rId34"/>
    <p:sldId id="299" r:id="rId35"/>
    <p:sldId id="295" r:id="rId36"/>
    <p:sldId id="266" r:id="rId37"/>
    <p:sldId id="277" r:id="rId38"/>
    <p:sldId id="292" r:id="rId39"/>
    <p:sldId id="305" r:id="rId40"/>
    <p:sldId id="310" r:id="rId41"/>
    <p:sldId id="283" r:id="rId42"/>
    <p:sldId id="282" r:id="rId43"/>
    <p:sldId id="286" r:id="rId44"/>
    <p:sldId id="287" r:id="rId45"/>
    <p:sldId id="309" r:id="rId46"/>
    <p:sldId id="270" r:id="rId47"/>
    <p:sldId id="281" r:id="rId48"/>
    <p:sldId id="280" r:id="rId49"/>
    <p:sldId id="275" r:id="rId50"/>
    <p:sldId id="271" r:id="rId51"/>
    <p:sldId id="272" r:id="rId52"/>
    <p:sldId id="274" r:id="rId53"/>
    <p:sldId id="306" r:id="rId54"/>
    <p:sldId id="276" r:id="rId55"/>
    <p:sldId id="307" r:id="rId5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310"/>
    <p:restoredTop sz="92925"/>
  </p:normalViewPr>
  <p:slideViewPr>
    <p:cSldViewPr snapToGrid="0" snapToObjects="1">
      <p:cViewPr>
        <p:scale>
          <a:sx n="120" d="100"/>
          <a:sy n="120" d="100"/>
        </p:scale>
        <p:origin x="24"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4A16AFA-5821-DB43-BFA7-775415D7288A}" type="datetimeFigureOut">
              <a:rPr lang="en-US" smtClean="0"/>
              <a:t>5/4/21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D15796-8BF5-2B4D-8C34-C46CFC5FC0D2}" type="slidenum">
              <a:rPr lang="en-US" smtClean="0"/>
              <a:t>‹#›</a:t>
            </a:fld>
            <a:endParaRPr lang="en-US"/>
          </a:p>
        </p:txBody>
      </p:sp>
    </p:spTree>
    <p:extLst>
      <p:ext uri="{BB962C8B-B14F-4D97-AF65-F5344CB8AC3E}">
        <p14:creationId xmlns:p14="http://schemas.microsoft.com/office/powerpoint/2010/main" val="578964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A16AFA-5821-DB43-BFA7-775415D7288A}" type="datetimeFigureOut">
              <a:rPr lang="en-US" smtClean="0"/>
              <a:t>5/4/21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D15796-8BF5-2B4D-8C34-C46CFC5FC0D2}" type="slidenum">
              <a:rPr lang="en-US" smtClean="0"/>
              <a:t>‹#›</a:t>
            </a:fld>
            <a:endParaRPr lang="en-US"/>
          </a:p>
        </p:txBody>
      </p:sp>
    </p:spTree>
    <p:extLst>
      <p:ext uri="{BB962C8B-B14F-4D97-AF65-F5344CB8AC3E}">
        <p14:creationId xmlns:p14="http://schemas.microsoft.com/office/powerpoint/2010/main" val="537396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A16AFA-5821-DB43-BFA7-775415D7288A}" type="datetimeFigureOut">
              <a:rPr lang="en-US" smtClean="0"/>
              <a:t>5/4/21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D15796-8BF5-2B4D-8C34-C46CFC5FC0D2}" type="slidenum">
              <a:rPr lang="en-US" smtClean="0"/>
              <a:t>‹#›</a:t>
            </a:fld>
            <a:endParaRPr lang="en-US"/>
          </a:p>
        </p:txBody>
      </p:sp>
    </p:spTree>
    <p:extLst>
      <p:ext uri="{BB962C8B-B14F-4D97-AF65-F5344CB8AC3E}">
        <p14:creationId xmlns:p14="http://schemas.microsoft.com/office/powerpoint/2010/main" val="3384482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A16AFA-5821-DB43-BFA7-775415D7288A}" type="datetimeFigureOut">
              <a:rPr lang="en-US" smtClean="0"/>
              <a:t>5/4/21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D15796-8BF5-2B4D-8C34-C46CFC5FC0D2}" type="slidenum">
              <a:rPr lang="en-US" smtClean="0"/>
              <a:t>‹#›</a:t>
            </a:fld>
            <a:endParaRPr lang="en-US"/>
          </a:p>
        </p:txBody>
      </p:sp>
    </p:spTree>
    <p:extLst>
      <p:ext uri="{BB962C8B-B14F-4D97-AF65-F5344CB8AC3E}">
        <p14:creationId xmlns:p14="http://schemas.microsoft.com/office/powerpoint/2010/main" val="3742137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A16AFA-5821-DB43-BFA7-775415D7288A}" type="datetimeFigureOut">
              <a:rPr lang="en-US" smtClean="0"/>
              <a:t>5/4/21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D15796-8BF5-2B4D-8C34-C46CFC5FC0D2}" type="slidenum">
              <a:rPr lang="en-US" smtClean="0"/>
              <a:t>‹#›</a:t>
            </a:fld>
            <a:endParaRPr lang="en-US"/>
          </a:p>
        </p:txBody>
      </p:sp>
    </p:spTree>
    <p:extLst>
      <p:ext uri="{BB962C8B-B14F-4D97-AF65-F5344CB8AC3E}">
        <p14:creationId xmlns:p14="http://schemas.microsoft.com/office/powerpoint/2010/main" val="793047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A16AFA-5821-DB43-BFA7-775415D7288A}" type="datetimeFigureOut">
              <a:rPr lang="en-US" smtClean="0"/>
              <a:t>5/4/21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D15796-8BF5-2B4D-8C34-C46CFC5FC0D2}" type="slidenum">
              <a:rPr lang="en-US" smtClean="0"/>
              <a:t>‹#›</a:t>
            </a:fld>
            <a:endParaRPr lang="en-US"/>
          </a:p>
        </p:txBody>
      </p:sp>
    </p:spTree>
    <p:extLst>
      <p:ext uri="{BB962C8B-B14F-4D97-AF65-F5344CB8AC3E}">
        <p14:creationId xmlns:p14="http://schemas.microsoft.com/office/powerpoint/2010/main" val="237601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A16AFA-5821-DB43-BFA7-775415D7288A}" type="datetimeFigureOut">
              <a:rPr lang="en-US" smtClean="0"/>
              <a:t>5/4/21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D15796-8BF5-2B4D-8C34-C46CFC5FC0D2}" type="slidenum">
              <a:rPr lang="en-US" smtClean="0"/>
              <a:t>‹#›</a:t>
            </a:fld>
            <a:endParaRPr lang="en-US"/>
          </a:p>
        </p:txBody>
      </p:sp>
    </p:spTree>
    <p:extLst>
      <p:ext uri="{BB962C8B-B14F-4D97-AF65-F5344CB8AC3E}">
        <p14:creationId xmlns:p14="http://schemas.microsoft.com/office/powerpoint/2010/main" val="3875779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A16AFA-5821-DB43-BFA7-775415D7288A}" type="datetimeFigureOut">
              <a:rPr lang="en-US" smtClean="0"/>
              <a:t>5/4/21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D15796-8BF5-2B4D-8C34-C46CFC5FC0D2}" type="slidenum">
              <a:rPr lang="en-US" smtClean="0"/>
              <a:t>‹#›</a:t>
            </a:fld>
            <a:endParaRPr lang="en-US"/>
          </a:p>
        </p:txBody>
      </p:sp>
    </p:spTree>
    <p:extLst>
      <p:ext uri="{BB962C8B-B14F-4D97-AF65-F5344CB8AC3E}">
        <p14:creationId xmlns:p14="http://schemas.microsoft.com/office/powerpoint/2010/main" val="1738279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A16AFA-5821-DB43-BFA7-775415D7288A}" type="datetimeFigureOut">
              <a:rPr lang="en-US" smtClean="0"/>
              <a:t>5/4/21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D15796-8BF5-2B4D-8C34-C46CFC5FC0D2}" type="slidenum">
              <a:rPr lang="en-US" smtClean="0"/>
              <a:t>‹#›</a:t>
            </a:fld>
            <a:endParaRPr lang="en-US"/>
          </a:p>
        </p:txBody>
      </p:sp>
    </p:spTree>
    <p:extLst>
      <p:ext uri="{BB962C8B-B14F-4D97-AF65-F5344CB8AC3E}">
        <p14:creationId xmlns:p14="http://schemas.microsoft.com/office/powerpoint/2010/main" val="3742676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A16AFA-5821-DB43-BFA7-775415D7288A}" type="datetimeFigureOut">
              <a:rPr lang="en-US" smtClean="0"/>
              <a:t>5/4/21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D15796-8BF5-2B4D-8C34-C46CFC5FC0D2}" type="slidenum">
              <a:rPr lang="en-US" smtClean="0"/>
              <a:t>‹#›</a:t>
            </a:fld>
            <a:endParaRPr lang="en-US"/>
          </a:p>
        </p:txBody>
      </p:sp>
    </p:spTree>
    <p:extLst>
      <p:ext uri="{BB962C8B-B14F-4D97-AF65-F5344CB8AC3E}">
        <p14:creationId xmlns:p14="http://schemas.microsoft.com/office/powerpoint/2010/main" val="1981186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A16AFA-5821-DB43-BFA7-775415D7288A}" type="datetimeFigureOut">
              <a:rPr lang="en-US" smtClean="0"/>
              <a:t>5/4/21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D15796-8BF5-2B4D-8C34-C46CFC5FC0D2}" type="slidenum">
              <a:rPr lang="en-US" smtClean="0"/>
              <a:t>‹#›</a:t>
            </a:fld>
            <a:endParaRPr lang="en-US"/>
          </a:p>
        </p:txBody>
      </p:sp>
    </p:spTree>
    <p:extLst>
      <p:ext uri="{BB962C8B-B14F-4D97-AF65-F5344CB8AC3E}">
        <p14:creationId xmlns:p14="http://schemas.microsoft.com/office/powerpoint/2010/main" val="14749276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A16AFA-5821-DB43-BFA7-775415D7288A}" type="datetimeFigureOut">
              <a:rPr lang="en-US" smtClean="0"/>
              <a:t>5/4/21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D15796-8BF5-2B4D-8C34-C46CFC5FC0D2}" type="slidenum">
              <a:rPr lang="en-US" smtClean="0"/>
              <a:t>‹#›</a:t>
            </a:fld>
            <a:endParaRPr lang="en-US"/>
          </a:p>
        </p:txBody>
      </p:sp>
    </p:spTree>
    <p:extLst>
      <p:ext uri="{BB962C8B-B14F-4D97-AF65-F5344CB8AC3E}">
        <p14:creationId xmlns:p14="http://schemas.microsoft.com/office/powerpoint/2010/main" val="32714250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randenburg Gate Germany at sunset">
            <a:extLst>
              <a:ext uri="{FF2B5EF4-FFF2-40B4-BE49-F238E27FC236}">
                <a16:creationId xmlns:a16="http://schemas.microsoft.com/office/drawing/2014/main" id="{B24E9C31-2F05-418E-AD19-E34F1F30450A}"/>
              </a:ext>
            </a:extLst>
          </p:cNvPr>
          <p:cNvPicPr>
            <a:picLocks noChangeAspect="1"/>
          </p:cNvPicPr>
          <p:nvPr/>
        </p:nvPicPr>
        <p:blipFill rotWithShape="1">
          <a:blip r:embed="rId2"/>
          <a:srcRect l="13699" r="11301"/>
          <a:stretch/>
        </p:blipFill>
        <p:spPr>
          <a:xfrm>
            <a:off x="-2285" y="10"/>
            <a:ext cx="9143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22960" y="325550"/>
            <a:ext cx="7543800" cy="3574778"/>
          </a:xfrm>
          <a:effectLst>
            <a:outerShdw blurRad="50800" dist="38100" dir="2700000" algn="tl" rotWithShape="0">
              <a:prstClr val="black">
                <a:alpha val="40000"/>
              </a:prstClr>
            </a:outerShdw>
          </a:effectLst>
        </p:spPr>
        <p:txBody>
          <a:bodyPr>
            <a:normAutofit/>
          </a:bodyPr>
          <a:lstStyle/>
          <a:p>
            <a:r>
              <a:rPr lang="en-US" sz="4500">
                <a:solidFill>
                  <a:srgbClr val="FFFFFF"/>
                </a:solidFill>
              </a:rPr>
              <a:t>Versailles Cartoons</a:t>
            </a:r>
          </a:p>
        </p:txBody>
      </p:sp>
      <p:sp>
        <p:nvSpPr>
          <p:cNvPr id="3" name="Subtitle 2"/>
          <p:cNvSpPr>
            <a:spLocks noGrp="1"/>
          </p:cNvSpPr>
          <p:nvPr>
            <p:ph type="subTitle" idx="1"/>
          </p:nvPr>
        </p:nvSpPr>
        <p:spPr>
          <a:xfrm>
            <a:off x="825038" y="4072043"/>
            <a:ext cx="7543800" cy="1282707"/>
          </a:xfrm>
          <a:effectLst>
            <a:outerShdw blurRad="50800" dist="38100" dir="2700000" algn="tl" rotWithShape="0">
              <a:prstClr val="black">
                <a:alpha val="40000"/>
              </a:prstClr>
            </a:outerShdw>
          </a:effectLst>
        </p:spPr>
        <p:txBody>
          <a:bodyPr>
            <a:normAutofit/>
          </a:bodyPr>
          <a:lstStyle/>
          <a:p>
            <a:endParaRPr lang="en-US">
              <a:solidFill>
                <a:srgbClr val="FFFFFF"/>
              </a:solidFill>
            </a:endParaRPr>
          </a:p>
        </p:txBody>
      </p:sp>
    </p:spTree>
    <p:extLst>
      <p:ext uri="{BB962C8B-B14F-4D97-AF65-F5344CB8AC3E}">
        <p14:creationId xmlns:p14="http://schemas.microsoft.com/office/powerpoint/2010/main" val="3850195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5"/>
                                        </p:tgtEl>
                                        <p:attrNameLst>
                                          <p:attrName>style.visibility</p:attrName>
                                        </p:attrNameLst>
                                      </p:cBhvr>
                                      <p:to>
                                        <p:strVal val="visible"/>
                                      </p:to>
                                    </p:set>
                                    <p:animEffect transition="in" filter="fade">
                                      <p:cBhvr>
                                        <p:cTn id="10"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8950" y="0"/>
            <a:ext cx="6118093"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5902" y="1839884"/>
            <a:ext cx="6118095"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90134" y="832294"/>
            <a:ext cx="6857999" cy="5192552"/>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Cartoon 2.png"/>
          <p:cNvPicPr>
            <a:picLocks noGrp="1" noChangeAspect="1"/>
          </p:cNvPicPr>
          <p:nvPr>
            <p:ph idx="1"/>
          </p:nvPr>
        </p:nvPicPr>
        <p:blipFill rotWithShape="1">
          <a:blip r:embed="rId2">
            <a:extLst>
              <a:ext uri="{28A0092B-C50C-407E-A947-70E740481C1C}">
                <a14:useLocalDpi xmlns:a14="http://schemas.microsoft.com/office/drawing/2010/main" val="0"/>
              </a:ext>
            </a:extLst>
          </a:blip>
          <a:srcRect t="1720" r="2" b="2"/>
          <a:stretch/>
        </p:blipFill>
        <p:spPr>
          <a:xfrm>
            <a:off x="342900" y="457200"/>
            <a:ext cx="8458200" cy="5943600"/>
          </a:xfrm>
          <a:prstGeom prst="rect">
            <a:avLst/>
          </a:prstGeom>
        </p:spPr>
      </p:pic>
    </p:spTree>
    <p:extLst>
      <p:ext uri="{BB962C8B-B14F-4D97-AF65-F5344CB8AC3E}">
        <p14:creationId xmlns:p14="http://schemas.microsoft.com/office/powerpoint/2010/main" val="36838834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8950" y="0"/>
            <a:ext cx="6118093"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5902" y="1839884"/>
            <a:ext cx="6118095"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90134" y="832294"/>
            <a:ext cx="6857999" cy="5192552"/>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Cartoon 4.jpeg"/>
          <p:cNvPicPr>
            <a:picLocks noGrp="1" noChangeAspect="1"/>
          </p:cNvPicPr>
          <p:nvPr>
            <p:ph idx="1"/>
          </p:nvPr>
        </p:nvPicPr>
        <p:blipFill>
          <a:blip r:embed="rId2">
            <a:extLst>
              <a:ext uri="{28A0092B-C50C-407E-A947-70E740481C1C}">
                <a14:useLocalDpi xmlns:a14="http://schemas.microsoft.com/office/drawing/2010/main" val="0"/>
              </a:ext>
            </a:extLst>
          </a:blip>
          <a:srcRect l="-6775" r="-6775"/>
          <a:stretch>
            <a:fillRect/>
          </a:stretch>
        </p:blipFill>
        <p:spPr>
          <a:xfrm>
            <a:off x="342900" y="1101226"/>
            <a:ext cx="8458200" cy="4655548"/>
          </a:xfrm>
          <a:prstGeom prst="rect">
            <a:avLst/>
          </a:prstGeom>
        </p:spPr>
      </p:pic>
    </p:spTree>
    <p:extLst>
      <p:ext uri="{BB962C8B-B14F-4D97-AF65-F5344CB8AC3E}">
        <p14:creationId xmlns:p14="http://schemas.microsoft.com/office/powerpoint/2010/main" val="20947686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8950" y="0"/>
            <a:ext cx="6118093"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5902" y="1839884"/>
            <a:ext cx="6118095"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90134" y="832294"/>
            <a:ext cx="6857999" cy="5192552"/>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Cartoon 5.jpg"/>
          <p:cNvPicPr>
            <a:picLocks noGrp="1" noChangeAspect="1"/>
          </p:cNvPicPr>
          <p:nvPr>
            <p:ph idx="1"/>
          </p:nvPr>
        </p:nvPicPr>
        <p:blipFill>
          <a:blip r:embed="rId2">
            <a:extLst>
              <a:ext uri="{28A0092B-C50C-407E-A947-70E740481C1C}">
                <a14:useLocalDpi xmlns:a14="http://schemas.microsoft.com/office/drawing/2010/main" val="0"/>
              </a:ext>
            </a:extLst>
          </a:blip>
          <a:srcRect l="-63525" r="-63525"/>
          <a:stretch>
            <a:fillRect/>
          </a:stretch>
        </p:blipFill>
        <p:spPr>
          <a:xfrm>
            <a:off x="342900" y="1103151"/>
            <a:ext cx="8458200" cy="4651698"/>
          </a:xfrm>
          <a:prstGeom prst="rect">
            <a:avLst/>
          </a:prstGeom>
        </p:spPr>
      </p:pic>
    </p:spTree>
    <p:extLst>
      <p:ext uri="{BB962C8B-B14F-4D97-AF65-F5344CB8AC3E}">
        <p14:creationId xmlns:p14="http://schemas.microsoft.com/office/powerpoint/2010/main" val="36638870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7B485E-9D6C-0D48-B618-FD31AE7BA8FD}"/>
              </a:ext>
            </a:extLst>
          </p:cNvPr>
          <p:cNvSpPr>
            <a:spLocks noGrp="1"/>
          </p:cNvSpPr>
          <p:nvPr>
            <p:ph type="title"/>
          </p:nvPr>
        </p:nvSpPr>
        <p:spPr>
          <a:xfrm>
            <a:off x="417399" y="643467"/>
            <a:ext cx="8408193" cy="744836"/>
          </a:xfrm>
        </p:spPr>
        <p:txBody>
          <a:bodyPr vert="horz" lIns="91440" tIns="45720" rIns="91440" bIns="45720" rtlCol="0" anchor="ctr">
            <a:normAutofit/>
          </a:bodyPr>
          <a:lstStyle/>
          <a:p>
            <a:pPr defTabSz="914400">
              <a:lnSpc>
                <a:spcPct val="90000"/>
              </a:lnSpc>
            </a:pPr>
            <a:endParaRPr lang="en-US" sz="2800" kern="1200">
              <a:solidFill>
                <a:schemeClr val="bg1"/>
              </a:solidFill>
              <a:latin typeface="+mj-lt"/>
              <a:ea typeface="+mj-ea"/>
              <a:cs typeface="+mj-cs"/>
            </a:endParaRPr>
          </a:p>
        </p:txBody>
      </p:sp>
      <p:pic>
        <p:nvPicPr>
          <p:cNvPr id="15362" name="Picture 2" descr="Germany signs the Peace Treaty in Versailles | Century Ireland">
            <a:extLst>
              <a:ext uri="{FF2B5EF4-FFF2-40B4-BE49-F238E27FC236}">
                <a16:creationId xmlns:a16="http://schemas.microsoft.com/office/drawing/2014/main" id="{B082720E-0A1A-BB4E-A416-74938C9766D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82600" y="1837850"/>
            <a:ext cx="8178799" cy="4068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84415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8950" y="0"/>
            <a:ext cx="6118093"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5902" y="1839884"/>
            <a:ext cx="6118095"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90134" y="832294"/>
            <a:ext cx="6857999" cy="5192552"/>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Cartoon 6.jpg"/>
          <p:cNvPicPr>
            <a:picLocks noGrp="1" noChangeAspect="1"/>
          </p:cNvPicPr>
          <p:nvPr>
            <p:ph idx="1"/>
          </p:nvPr>
        </p:nvPicPr>
        <p:blipFill>
          <a:blip r:embed="rId2">
            <a:extLst>
              <a:ext uri="{28A0092B-C50C-407E-A947-70E740481C1C}">
                <a14:useLocalDpi xmlns:a14="http://schemas.microsoft.com/office/drawing/2010/main" val="0"/>
              </a:ext>
            </a:extLst>
          </a:blip>
          <a:srcRect l="-50475" r="-50475"/>
          <a:stretch>
            <a:fillRect/>
          </a:stretch>
        </p:blipFill>
        <p:spPr>
          <a:xfrm>
            <a:off x="342900" y="1103162"/>
            <a:ext cx="8458200" cy="4651675"/>
          </a:xfrm>
          <a:prstGeom prst="rect">
            <a:avLst/>
          </a:prstGeom>
        </p:spPr>
      </p:pic>
    </p:spTree>
    <p:extLst>
      <p:ext uri="{BB962C8B-B14F-4D97-AF65-F5344CB8AC3E}">
        <p14:creationId xmlns:p14="http://schemas.microsoft.com/office/powerpoint/2010/main" val="39308769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8950" y="0"/>
            <a:ext cx="6118093"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5902" y="1839884"/>
            <a:ext cx="6118095"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90134" y="832294"/>
            <a:ext cx="6857999" cy="5192552"/>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British+cartoon+published+in+August+1919..jpg"/>
          <p:cNvPicPr>
            <a:picLocks noGrp="1" noChangeAspect="1"/>
          </p:cNvPicPr>
          <p:nvPr>
            <p:ph idx="1"/>
          </p:nvPr>
        </p:nvPicPr>
        <p:blipFill rotWithShape="1">
          <a:blip r:embed="rId2">
            <a:extLst>
              <a:ext uri="{28A0092B-C50C-407E-A947-70E740481C1C}">
                <a14:useLocalDpi xmlns:a14="http://schemas.microsoft.com/office/drawing/2010/main" val="0"/>
              </a:ext>
            </a:extLst>
          </a:blip>
          <a:srcRect r="2" b="6309"/>
          <a:stretch/>
        </p:blipFill>
        <p:spPr>
          <a:xfrm>
            <a:off x="342900" y="457200"/>
            <a:ext cx="8458200" cy="5943600"/>
          </a:xfrm>
          <a:prstGeom prst="rect">
            <a:avLst/>
          </a:prstGeom>
        </p:spPr>
      </p:pic>
    </p:spTree>
    <p:extLst>
      <p:ext uri="{BB962C8B-B14F-4D97-AF65-F5344CB8AC3E}">
        <p14:creationId xmlns:p14="http://schemas.microsoft.com/office/powerpoint/2010/main" val="39483606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REVIEW QUESTIONS">
            <a:extLst>
              <a:ext uri="{FF2B5EF4-FFF2-40B4-BE49-F238E27FC236}">
                <a16:creationId xmlns:a16="http://schemas.microsoft.com/office/drawing/2014/main" id="{6C84E9F0-0D62-334B-A3BE-DF1B301CE3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75" r="-1" b="-1"/>
          <a:stretch/>
        </p:blipFill>
        <p:spPr bwMode="auto">
          <a:xfrm>
            <a:off x="-1" y="-2119"/>
            <a:ext cx="6326555" cy="6860119"/>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72">
            <a:extLst>
              <a:ext uri="{FF2B5EF4-FFF2-40B4-BE49-F238E27FC236}">
                <a16:creationId xmlns:a16="http://schemas.microsoft.com/office/drawing/2014/main" id="{19AE98B8-B73A-4724-B639-017087F923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25096"/>
          <a:stretch/>
        </p:blipFill>
        <p:spPr>
          <a:xfrm>
            <a:off x="0" y="-7245"/>
            <a:ext cx="9150350" cy="6871595"/>
          </a:xfrm>
          <a:prstGeom prst="rect">
            <a:avLst/>
          </a:prstGeom>
        </p:spPr>
      </p:pic>
      <p:sp>
        <p:nvSpPr>
          <p:cNvPr id="2" name="Title 1">
            <a:extLst>
              <a:ext uri="{FF2B5EF4-FFF2-40B4-BE49-F238E27FC236}">
                <a16:creationId xmlns:a16="http://schemas.microsoft.com/office/drawing/2014/main" id="{EB6448D3-AA26-B345-A940-32574BE209DF}"/>
              </a:ext>
            </a:extLst>
          </p:cNvPr>
          <p:cNvSpPr>
            <a:spLocks noGrp="1"/>
          </p:cNvSpPr>
          <p:nvPr>
            <p:ph type="title"/>
          </p:nvPr>
        </p:nvSpPr>
        <p:spPr>
          <a:xfrm>
            <a:off x="5260341" y="5073650"/>
            <a:ext cx="3651884" cy="1176358"/>
          </a:xfrm>
        </p:spPr>
        <p:txBody>
          <a:bodyPr>
            <a:normAutofit/>
          </a:bodyPr>
          <a:lstStyle/>
          <a:p>
            <a:endParaRPr lang="en-CN">
              <a:solidFill>
                <a:srgbClr val="000000"/>
              </a:solidFill>
            </a:endParaRPr>
          </a:p>
        </p:txBody>
      </p:sp>
      <p:sp>
        <p:nvSpPr>
          <p:cNvPr id="1030" name="Content Placeholder 1029">
            <a:extLst>
              <a:ext uri="{FF2B5EF4-FFF2-40B4-BE49-F238E27FC236}">
                <a16:creationId xmlns:a16="http://schemas.microsoft.com/office/drawing/2014/main" id="{6ECD12B0-2882-4C28-ABC1-D52301C16779}"/>
              </a:ext>
            </a:extLst>
          </p:cNvPr>
          <p:cNvSpPr>
            <a:spLocks noGrp="1"/>
          </p:cNvSpPr>
          <p:nvPr>
            <p:ph idx="1"/>
          </p:nvPr>
        </p:nvSpPr>
        <p:spPr>
          <a:xfrm>
            <a:off x="5260341" y="2598724"/>
            <a:ext cx="3651884" cy="2285960"/>
          </a:xfrm>
        </p:spPr>
        <p:txBody>
          <a:bodyPr anchor="b">
            <a:normAutofit/>
          </a:bodyPr>
          <a:lstStyle/>
          <a:p>
            <a:endParaRPr lang="en-US" sz="1350">
              <a:solidFill>
                <a:srgbClr val="000000"/>
              </a:solidFill>
            </a:endParaRPr>
          </a:p>
        </p:txBody>
      </p:sp>
    </p:spTree>
    <p:extLst>
      <p:ext uri="{BB962C8B-B14F-4D97-AF65-F5344CB8AC3E}">
        <p14:creationId xmlns:p14="http://schemas.microsoft.com/office/powerpoint/2010/main" val="2504043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A2E7C1E-2B5A-4BBA-AE51-1CD8C19309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6">
            <a:extLst>
              <a:ext uri="{FF2B5EF4-FFF2-40B4-BE49-F238E27FC236}">
                <a16:creationId xmlns:a16="http://schemas.microsoft.com/office/drawing/2014/main" id="{43DF76B1-5174-4FAF-9D19-FFEE98426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28650" y="720953"/>
            <a:ext cx="7886700" cy="5416094"/>
          </a:xfrm>
          <a:custGeom>
            <a:avLst/>
            <a:gdLst>
              <a:gd name="connsiteX0" fmla="*/ 0 w 7886700"/>
              <a:gd name="connsiteY0" fmla="*/ 0 h 5416094"/>
              <a:gd name="connsiteX1" fmla="*/ 578358 w 7886700"/>
              <a:gd name="connsiteY1" fmla="*/ 0 h 5416094"/>
              <a:gd name="connsiteX2" fmla="*/ 998982 w 7886700"/>
              <a:gd name="connsiteY2" fmla="*/ 0 h 5416094"/>
              <a:gd name="connsiteX3" fmla="*/ 1813941 w 7886700"/>
              <a:gd name="connsiteY3" fmla="*/ 0 h 5416094"/>
              <a:gd name="connsiteX4" fmla="*/ 2392299 w 7886700"/>
              <a:gd name="connsiteY4" fmla="*/ 0 h 5416094"/>
              <a:gd name="connsiteX5" fmla="*/ 2970657 w 7886700"/>
              <a:gd name="connsiteY5" fmla="*/ 0 h 5416094"/>
              <a:gd name="connsiteX6" fmla="*/ 3785616 w 7886700"/>
              <a:gd name="connsiteY6" fmla="*/ 0 h 5416094"/>
              <a:gd name="connsiteX7" fmla="*/ 4285107 w 7886700"/>
              <a:gd name="connsiteY7" fmla="*/ 0 h 5416094"/>
              <a:gd name="connsiteX8" fmla="*/ 5100066 w 7886700"/>
              <a:gd name="connsiteY8" fmla="*/ 0 h 5416094"/>
              <a:gd name="connsiteX9" fmla="*/ 5915025 w 7886700"/>
              <a:gd name="connsiteY9" fmla="*/ 0 h 5416094"/>
              <a:gd name="connsiteX10" fmla="*/ 6572250 w 7886700"/>
              <a:gd name="connsiteY10" fmla="*/ 0 h 5416094"/>
              <a:gd name="connsiteX11" fmla="*/ 7886700 w 7886700"/>
              <a:gd name="connsiteY11" fmla="*/ 0 h 5416094"/>
              <a:gd name="connsiteX12" fmla="*/ 7886700 w 7886700"/>
              <a:gd name="connsiteY12" fmla="*/ 622851 h 5416094"/>
              <a:gd name="connsiteX13" fmla="*/ 7886700 w 7886700"/>
              <a:gd name="connsiteY13" fmla="*/ 1137380 h 5416094"/>
              <a:gd name="connsiteX14" fmla="*/ 7886700 w 7886700"/>
              <a:gd name="connsiteY14" fmla="*/ 1814391 h 5416094"/>
              <a:gd name="connsiteX15" fmla="*/ 7886700 w 7886700"/>
              <a:gd name="connsiteY15" fmla="*/ 2491403 h 5416094"/>
              <a:gd name="connsiteX16" fmla="*/ 7886700 w 7886700"/>
              <a:gd name="connsiteY16" fmla="*/ 3168415 h 5416094"/>
              <a:gd name="connsiteX17" fmla="*/ 7886700 w 7886700"/>
              <a:gd name="connsiteY17" fmla="*/ 3899588 h 5416094"/>
              <a:gd name="connsiteX18" fmla="*/ 7886700 w 7886700"/>
              <a:gd name="connsiteY18" fmla="*/ 4630760 h 5416094"/>
              <a:gd name="connsiteX19" fmla="*/ 7886700 w 7886700"/>
              <a:gd name="connsiteY19" fmla="*/ 5416094 h 5416094"/>
              <a:gd name="connsiteX20" fmla="*/ 7466076 w 7886700"/>
              <a:gd name="connsiteY20" fmla="*/ 5416094 h 5416094"/>
              <a:gd name="connsiteX21" fmla="*/ 6651117 w 7886700"/>
              <a:gd name="connsiteY21" fmla="*/ 5416094 h 5416094"/>
              <a:gd name="connsiteX22" fmla="*/ 5993892 w 7886700"/>
              <a:gd name="connsiteY22" fmla="*/ 5416094 h 5416094"/>
              <a:gd name="connsiteX23" fmla="*/ 5494401 w 7886700"/>
              <a:gd name="connsiteY23" fmla="*/ 5416094 h 5416094"/>
              <a:gd name="connsiteX24" fmla="*/ 4837176 w 7886700"/>
              <a:gd name="connsiteY24" fmla="*/ 5416094 h 5416094"/>
              <a:gd name="connsiteX25" fmla="*/ 4416552 w 7886700"/>
              <a:gd name="connsiteY25" fmla="*/ 5416094 h 5416094"/>
              <a:gd name="connsiteX26" fmla="*/ 3995928 w 7886700"/>
              <a:gd name="connsiteY26" fmla="*/ 5416094 h 5416094"/>
              <a:gd name="connsiteX27" fmla="*/ 3338703 w 7886700"/>
              <a:gd name="connsiteY27" fmla="*/ 5416094 h 5416094"/>
              <a:gd name="connsiteX28" fmla="*/ 2839212 w 7886700"/>
              <a:gd name="connsiteY28" fmla="*/ 5416094 h 5416094"/>
              <a:gd name="connsiteX29" fmla="*/ 2103120 w 7886700"/>
              <a:gd name="connsiteY29" fmla="*/ 5416094 h 5416094"/>
              <a:gd name="connsiteX30" fmla="*/ 1603629 w 7886700"/>
              <a:gd name="connsiteY30" fmla="*/ 5416094 h 5416094"/>
              <a:gd name="connsiteX31" fmla="*/ 867537 w 7886700"/>
              <a:gd name="connsiteY31" fmla="*/ 5416094 h 5416094"/>
              <a:gd name="connsiteX32" fmla="*/ 0 w 7886700"/>
              <a:gd name="connsiteY32" fmla="*/ 5416094 h 5416094"/>
              <a:gd name="connsiteX33" fmla="*/ 0 w 7886700"/>
              <a:gd name="connsiteY33" fmla="*/ 4684921 h 5416094"/>
              <a:gd name="connsiteX34" fmla="*/ 0 w 7886700"/>
              <a:gd name="connsiteY34" fmla="*/ 3953749 h 5416094"/>
              <a:gd name="connsiteX35" fmla="*/ 0 w 7886700"/>
              <a:gd name="connsiteY35" fmla="*/ 3168415 h 5416094"/>
              <a:gd name="connsiteX36" fmla="*/ 0 w 7886700"/>
              <a:gd name="connsiteY36" fmla="*/ 2545564 h 5416094"/>
              <a:gd name="connsiteX37" fmla="*/ 0 w 7886700"/>
              <a:gd name="connsiteY37" fmla="*/ 1760231 h 5416094"/>
              <a:gd name="connsiteX38" fmla="*/ 0 w 7886700"/>
              <a:gd name="connsiteY38" fmla="*/ 1191541 h 5416094"/>
              <a:gd name="connsiteX39" fmla="*/ 0 w 7886700"/>
              <a:gd name="connsiteY39" fmla="*/ 677012 h 5416094"/>
              <a:gd name="connsiteX40" fmla="*/ 0 w 7886700"/>
              <a:gd name="connsiteY4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886700" h="5416094" extrusionOk="0">
                <a:moveTo>
                  <a:pt x="0" y="0"/>
                </a:moveTo>
                <a:cubicBezTo>
                  <a:pt x="139873" y="-36890"/>
                  <a:pt x="289244" y="-9562"/>
                  <a:pt x="578358" y="0"/>
                </a:cubicBezTo>
                <a:cubicBezTo>
                  <a:pt x="847064" y="24657"/>
                  <a:pt x="880681" y="-4887"/>
                  <a:pt x="998982" y="0"/>
                </a:cubicBezTo>
                <a:cubicBezTo>
                  <a:pt x="1105496" y="8991"/>
                  <a:pt x="1621733" y="-31737"/>
                  <a:pt x="1813941" y="0"/>
                </a:cubicBezTo>
                <a:cubicBezTo>
                  <a:pt x="1973330" y="19047"/>
                  <a:pt x="2194836" y="27334"/>
                  <a:pt x="2392299" y="0"/>
                </a:cubicBezTo>
                <a:cubicBezTo>
                  <a:pt x="2647282" y="-14327"/>
                  <a:pt x="2792350" y="-29596"/>
                  <a:pt x="2970657" y="0"/>
                </a:cubicBezTo>
                <a:cubicBezTo>
                  <a:pt x="3147904" y="21045"/>
                  <a:pt x="3587221" y="27684"/>
                  <a:pt x="3785616" y="0"/>
                </a:cubicBezTo>
                <a:cubicBezTo>
                  <a:pt x="3970964" y="-52390"/>
                  <a:pt x="4115919" y="38588"/>
                  <a:pt x="4285107" y="0"/>
                </a:cubicBezTo>
                <a:cubicBezTo>
                  <a:pt x="4447779" y="-2110"/>
                  <a:pt x="4724122" y="-2905"/>
                  <a:pt x="5100066" y="0"/>
                </a:cubicBezTo>
                <a:cubicBezTo>
                  <a:pt x="5460611" y="1474"/>
                  <a:pt x="5711040" y="11734"/>
                  <a:pt x="5915025" y="0"/>
                </a:cubicBezTo>
                <a:cubicBezTo>
                  <a:pt x="6130646" y="788"/>
                  <a:pt x="6309484" y="37469"/>
                  <a:pt x="6572250" y="0"/>
                </a:cubicBezTo>
                <a:cubicBezTo>
                  <a:pt x="6867825" y="19129"/>
                  <a:pt x="7346334" y="77623"/>
                  <a:pt x="7886700" y="0"/>
                </a:cubicBezTo>
                <a:cubicBezTo>
                  <a:pt x="7921292" y="250253"/>
                  <a:pt x="7885085" y="350918"/>
                  <a:pt x="7886700" y="622851"/>
                </a:cubicBezTo>
                <a:cubicBezTo>
                  <a:pt x="7891037" y="863445"/>
                  <a:pt x="7896513" y="880863"/>
                  <a:pt x="7886700" y="1137380"/>
                </a:cubicBezTo>
                <a:cubicBezTo>
                  <a:pt x="7848199" y="1390882"/>
                  <a:pt x="7850084" y="1481865"/>
                  <a:pt x="7886700" y="1814391"/>
                </a:cubicBezTo>
                <a:cubicBezTo>
                  <a:pt x="7914914" y="2114801"/>
                  <a:pt x="7876514" y="2290034"/>
                  <a:pt x="7886700" y="2491403"/>
                </a:cubicBezTo>
                <a:cubicBezTo>
                  <a:pt x="7860421" y="2730042"/>
                  <a:pt x="7935302" y="2970567"/>
                  <a:pt x="7886700" y="3168415"/>
                </a:cubicBezTo>
                <a:cubicBezTo>
                  <a:pt x="7872903" y="3427641"/>
                  <a:pt x="7902616" y="3535292"/>
                  <a:pt x="7886700" y="3899588"/>
                </a:cubicBezTo>
                <a:cubicBezTo>
                  <a:pt x="7873378" y="4266585"/>
                  <a:pt x="7896651" y="4438558"/>
                  <a:pt x="7886700" y="4630760"/>
                </a:cubicBezTo>
                <a:cubicBezTo>
                  <a:pt x="7875991" y="4843491"/>
                  <a:pt x="7861317" y="5204020"/>
                  <a:pt x="7886700" y="5416094"/>
                </a:cubicBezTo>
                <a:cubicBezTo>
                  <a:pt x="7693930" y="5418977"/>
                  <a:pt x="7589762" y="5415014"/>
                  <a:pt x="7466076" y="5416094"/>
                </a:cubicBezTo>
                <a:cubicBezTo>
                  <a:pt x="7353704" y="5436401"/>
                  <a:pt x="6825827" y="5440774"/>
                  <a:pt x="6651117" y="5416094"/>
                </a:cubicBezTo>
                <a:cubicBezTo>
                  <a:pt x="6465509" y="5418892"/>
                  <a:pt x="6151767" y="5433550"/>
                  <a:pt x="5993892" y="5416094"/>
                </a:cubicBezTo>
                <a:cubicBezTo>
                  <a:pt x="5847447" y="5391015"/>
                  <a:pt x="5686891" y="5398705"/>
                  <a:pt x="5494401" y="5416094"/>
                </a:cubicBezTo>
                <a:cubicBezTo>
                  <a:pt x="5328106" y="5425870"/>
                  <a:pt x="5021736" y="5443480"/>
                  <a:pt x="4837176" y="5416094"/>
                </a:cubicBezTo>
                <a:cubicBezTo>
                  <a:pt x="4635356" y="5394384"/>
                  <a:pt x="4544001" y="5404023"/>
                  <a:pt x="4416552" y="5416094"/>
                </a:cubicBezTo>
                <a:cubicBezTo>
                  <a:pt x="4292970" y="5412667"/>
                  <a:pt x="4202046" y="5389835"/>
                  <a:pt x="3995928" y="5416094"/>
                </a:cubicBezTo>
                <a:cubicBezTo>
                  <a:pt x="3784996" y="5430801"/>
                  <a:pt x="3527611" y="5369833"/>
                  <a:pt x="3338703" y="5416094"/>
                </a:cubicBezTo>
                <a:cubicBezTo>
                  <a:pt x="3144794" y="5458636"/>
                  <a:pt x="2967928" y="5418629"/>
                  <a:pt x="2839212" y="5416094"/>
                </a:cubicBezTo>
                <a:cubicBezTo>
                  <a:pt x="2725210" y="5428339"/>
                  <a:pt x="2252076" y="5423466"/>
                  <a:pt x="2103120" y="5416094"/>
                </a:cubicBezTo>
                <a:cubicBezTo>
                  <a:pt x="1978909" y="5450285"/>
                  <a:pt x="1801161" y="5407672"/>
                  <a:pt x="1603629" y="5416094"/>
                </a:cubicBezTo>
                <a:cubicBezTo>
                  <a:pt x="1421672" y="5419493"/>
                  <a:pt x="1050243" y="5442158"/>
                  <a:pt x="867537" y="5416094"/>
                </a:cubicBezTo>
                <a:cubicBezTo>
                  <a:pt x="706773" y="5412112"/>
                  <a:pt x="210463" y="5420499"/>
                  <a:pt x="0" y="5416094"/>
                </a:cubicBezTo>
                <a:cubicBezTo>
                  <a:pt x="5900" y="5172647"/>
                  <a:pt x="-60077" y="4935206"/>
                  <a:pt x="0" y="4684921"/>
                </a:cubicBezTo>
                <a:cubicBezTo>
                  <a:pt x="5207" y="4424508"/>
                  <a:pt x="-18202" y="4114010"/>
                  <a:pt x="0" y="3953749"/>
                </a:cubicBezTo>
                <a:cubicBezTo>
                  <a:pt x="49519" y="3783233"/>
                  <a:pt x="34464" y="3425313"/>
                  <a:pt x="0" y="3168415"/>
                </a:cubicBezTo>
                <a:cubicBezTo>
                  <a:pt x="-54225" y="2910622"/>
                  <a:pt x="1049" y="2830191"/>
                  <a:pt x="0" y="2545564"/>
                </a:cubicBezTo>
                <a:cubicBezTo>
                  <a:pt x="-14962" y="2263203"/>
                  <a:pt x="24933" y="1989633"/>
                  <a:pt x="0" y="1760231"/>
                </a:cubicBezTo>
                <a:cubicBezTo>
                  <a:pt x="-10050" y="1539318"/>
                  <a:pt x="43364" y="1391654"/>
                  <a:pt x="0" y="1191541"/>
                </a:cubicBezTo>
                <a:cubicBezTo>
                  <a:pt x="-26023" y="999746"/>
                  <a:pt x="-17864" y="813951"/>
                  <a:pt x="0" y="677012"/>
                </a:cubicBezTo>
                <a:cubicBezTo>
                  <a:pt x="21524" y="463086"/>
                  <a:pt x="9223" y="250147"/>
                  <a:pt x="0" y="0"/>
                </a:cubicBezTo>
                <a:close/>
              </a:path>
            </a:pathLst>
          </a:custGeom>
          <a:noFill/>
          <a:ln w="47625" cap="rnd">
            <a:solidFill>
              <a:schemeClr val="accent2"/>
            </a:solidFill>
            <a:round/>
            <a:extLst>
              <a:ext uri="{C807C97D-BFC1-408E-A445-0C87EB9F89A2}">
                <ask:lineSketchStyleProps xmlns:ask="http://schemas.microsoft.com/office/drawing/2018/sketchyshapes" sd="1219033472">
                  <a:custGeom>
                    <a:avLst/>
                    <a:gdLst>
                      <a:gd name="connsiteX0" fmla="*/ 0 w 7886700"/>
                      <a:gd name="connsiteY0" fmla="*/ 0 h 5416094"/>
                      <a:gd name="connsiteX1" fmla="*/ 578358 w 7886700"/>
                      <a:gd name="connsiteY1" fmla="*/ 0 h 5416094"/>
                      <a:gd name="connsiteX2" fmla="*/ 998982 w 7886700"/>
                      <a:gd name="connsiteY2" fmla="*/ 0 h 5416094"/>
                      <a:gd name="connsiteX3" fmla="*/ 1813941 w 7886700"/>
                      <a:gd name="connsiteY3" fmla="*/ 0 h 5416094"/>
                      <a:gd name="connsiteX4" fmla="*/ 2392299 w 7886700"/>
                      <a:gd name="connsiteY4" fmla="*/ 0 h 5416094"/>
                      <a:gd name="connsiteX5" fmla="*/ 2970657 w 7886700"/>
                      <a:gd name="connsiteY5" fmla="*/ 0 h 5416094"/>
                      <a:gd name="connsiteX6" fmla="*/ 3785616 w 7886700"/>
                      <a:gd name="connsiteY6" fmla="*/ 0 h 5416094"/>
                      <a:gd name="connsiteX7" fmla="*/ 4285107 w 7886700"/>
                      <a:gd name="connsiteY7" fmla="*/ 0 h 5416094"/>
                      <a:gd name="connsiteX8" fmla="*/ 5100066 w 7886700"/>
                      <a:gd name="connsiteY8" fmla="*/ 0 h 5416094"/>
                      <a:gd name="connsiteX9" fmla="*/ 5915025 w 7886700"/>
                      <a:gd name="connsiteY9" fmla="*/ 0 h 5416094"/>
                      <a:gd name="connsiteX10" fmla="*/ 6572250 w 7886700"/>
                      <a:gd name="connsiteY10" fmla="*/ 0 h 5416094"/>
                      <a:gd name="connsiteX11" fmla="*/ 7886700 w 7886700"/>
                      <a:gd name="connsiteY11" fmla="*/ 0 h 5416094"/>
                      <a:gd name="connsiteX12" fmla="*/ 7886700 w 7886700"/>
                      <a:gd name="connsiteY12" fmla="*/ 622851 h 5416094"/>
                      <a:gd name="connsiteX13" fmla="*/ 7886700 w 7886700"/>
                      <a:gd name="connsiteY13" fmla="*/ 1137380 h 5416094"/>
                      <a:gd name="connsiteX14" fmla="*/ 7886700 w 7886700"/>
                      <a:gd name="connsiteY14" fmla="*/ 1814391 h 5416094"/>
                      <a:gd name="connsiteX15" fmla="*/ 7886700 w 7886700"/>
                      <a:gd name="connsiteY15" fmla="*/ 2491403 h 5416094"/>
                      <a:gd name="connsiteX16" fmla="*/ 7886700 w 7886700"/>
                      <a:gd name="connsiteY16" fmla="*/ 3168415 h 5416094"/>
                      <a:gd name="connsiteX17" fmla="*/ 7886700 w 7886700"/>
                      <a:gd name="connsiteY17" fmla="*/ 3899588 h 5416094"/>
                      <a:gd name="connsiteX18" fmla="*/ 7886700 w 7886700"/>
                      <a:gd name="connsiteY18" fmla="*/ 4630760 h 5416094"/>
                      <a:gd name="connsiteX19" fmla="*/ 7886700 w 7886700"/>
                      <a:gd name="connsiteY19" fmla="*/ 5416094 h 5416094"/>
                      <a:gd name="connsiteX20" fmla="*/ 7466076 w 7886700"/>
                      <a:gd name="connsiteY20" fmla="*/ 5416094 h 5416094"/>
                      <a:gd name="connsiteX21" fmla="*/ 6651117 w 7886700"/>
                      <a:gd name="connsiteY21" fmla="*/ 5416094 h 5416094"/>
                      <a:gd name="connsiteX22" fmla="*/ 5993892 w 7886700"/>
                      <a:gd name="connsiteY22" fmla="*/ 5416094 h 5416094"/>
                      <a:gd name="connsiteX23" fmla="*/ 5494401 w 7886700"/>
                      <a:gd name="connsiteY23" fmla="*/ 5416094 h 5416094"/>
                      <a:gd name="connsiteX24" fmla="*/ 4837176 w 7886700"/>
                      <a:gd name="connsiteY24" fmla="*/ 5416094 h 5416094"/>
                      <a:gd name="connsiteX25" fmla="*/ 4416552 w 7886700"/>
                      <a:gd name="connsiteY25" fmla="*/ 5416094 h 5416094"/>
                      <a:gd name="connsiteX26" fmla="*/ 3995928 w 7886700"/>
                      <a:gd name="connsiteY26" fmla="*/ 5416094 h 5416094"/>
                      <a:gd name="connsiteX27" fmla="*/ 3338703 w 7886700"/>
                      <a:gd name="connsiteY27" fmla="*/ 5416094 h 5416094"/>
                      <a:gd name="connsiteX28" fmla="*/ 2839212 w 7886700"/>
                      <a:gd name="connsiteY28" fmla="*/ 5416094 h 5416094"/>
                      <a:gd name="connsiteX29" fmla="*/ 2103120 w 7886700"/>
                      <a:gd name="connsiteY29" fmla="*/ 5416094 h 5416094"/>
                      <a:gd name="connsiteX30" fmla="*/ 1603629 w 7886700"/>
                      <a:gd name="connsiteY30" fmla="*/ 5416094 h 5416094"/>
                      <a:gd name="connsiteX31" fmla="*/ 867537 w 7886700"/>
                      <a:gd name="connsiteY31" fmla="*/ 5416094 h 5416094"/>
                      <a:gd name="connsiteX32" fmla="*/ 0 w 7886700"/>
                      <a:gd name="connsiteY32" fmla="*/ 5416094 h 5416094"/>
                      <a:gd name="connsiteX33" fmla="*/ 0 w 7886700"/>
                      <a:gd name="connsiteY33" fmla="*/ 4684921 h 5416094"/>
                      <a:gd name="connsiteX34" fmla="*/ 0 w 7886700"/>
                      <a:gd name="connsiteY34" fmla="*/ 3953749 h 5416094"/>
                      <a:gd name="connsiteX35" fmla="*/ 0 w 7886700"/>
                      <a:gd name="connsiteY35" fmla="*/ 3168415 h 5416094"/>
                      <a:gd name="connsiteX36" fmla="*/ 0 w 7886700"/>
                      <a:gd name="connsiteY36" fmla="*/ 2545564 h 5416094"/>
                      <a:gd name="connsiteX37" fmla="*/ 0 w 7886700"/>
                      <a:gd name="connsiteY37" fmla="*/ 1760231 h 5416094"/>
                      <a:gd name="connsiteX38" fmla="*/ 0 w 7886700"/>
                      <a:gd name="connsiteY38" fmla="*/ 1191541 h 5416094"/>
                      <a:gd name="connsiteX39" fmla="*/ 0 w 7886700"/>
                      <a:gd name="connsiteY39" fmla="*/ 677012 h 5416094"/>
                      <a:gd name="connsiteX40" fmla="*/ 0 w 7886700"/>
                      <a:gd name="connsiteY4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886700" h="5416094" extrusionOk="0">
                        <a:moveTo>
                          <a:pt x="0" y="0"/>
                        </a:moveTo>
                        <a:cubicBezTo>
                          <a:pt x="165412" y="-21137"/>
                          <a:pt x="322344" y="-21985"/>
                          <a:pt x="578358" y="0"/>
                        </a:cubicBezTo>
                        <a:cubicBezTo>
                          <a:pt x="834372" y="21985"/>
                          <a:pt x="888520" y="-5136"/>
                          <a:pt x="998982" y="0"/>
                        </a:cubicBezTo>
                        <a:cubicBezTo>
                          <a:pt x="1109444" y="5136"/>
                          <a:pt x="1622600" y="-36529"/>
                          <a:pt x="1813941" y="0"/>
                        </a:cubicBezTo>
                        <a:cubicBezTo>
                          <a:pt x="2005282" y="36529"/>
                          <a:pt x="2177619" y="19108"/>
                          <a:pt x="2392299" y="0"/>
                        </a:cubicBezTo>
                        <a:cubicBezTo>
                          <a:pt x="2606979" y="-19108"/>
                          <a:pt x="2788556" y="-21788"/>
                          <a:pt x="2970657" y="0"/>
                        </a:cubicBezTo>
                        <a:cubicBezTo>
                          <a:pt x="3152758" y="21788"/>
                          <a:pt x="3596738" y="18723"/>
                          <a:pt x="3785616" y="0"/>
                        </a:cubicBezTo>
                        <a:cubicBezTo>
                          <a:pt x="3974494" y="-18723"/>
                          <a:pt x="4136501" y="9985"/>
                          <a:pt x="4285107" y="0"/>
                        </a:cubicBezTo>
                        <a:cubicBezTo>
                          <a:pt x="4433713" y="-9985"/>
                          <a:pt x="4710656" y="-6143"/>
                          <a:pt x="5100066" y="0"/>
                        </a:cubicBezTo>
                        <a:cubicBezTo>
                          <a:pt x="5489476" y="6143"/>
                          <a:pt x="5703885" y="5883"/>
                          <a:pt x="5915025" y="0"/>
                        </a:cubicBezTo>
                        <a:cubicBezTo>
                          <a:pt x="6126165" y="-5883"/>
                          <a:pt x="6308797" y="30350"/>
                          <a:pt x="6572250" y="0"/>
                        </a:cubicBezTo>
                        <a:cubicBezTo>
                          <a:pt x="6835703" y="-30350"/>
                          <a:pt x="7286910" y="4832"/>
                          <a:pt x="7886700" y="0"/>
                        </a:cubicBezTo>
                        <a:cubicBezTo>
                          <a:pt x="7917044" y="253972"/>
                          <a:pt x="7878280" y="382927"/>
                          <a:pt x="7886700" y="622851"/>
                        </a:cubicBezTo>
                        <a:cubicBezTo>
                          <a:pt x="7895120" y="862775"/>
                          <a:pt x="7898095" y="881954"/>
                          <a:pt x="7886700" y="1137380"/>
                        </a:cubicBezTo>
                        <a:cubicBezTo>
                          <a:pt x="7875305" y="1392806"/>
                          <a:pt x="7859449" y="1500954"/>
                          <a:pt x="7886700" y="1814391"/>
                        </a:cubicBezTo>
                        <a:cubicBezTo>
                          <a:pt x="7913951" y="2127828"/>
                          <a:pt x="7899710" y="2276490"/>
                          <a:pt x="7886700" y="2491403"/>
                        </a:cubicBezTo>
                        <a:cubicBezTo>
                          <a:pt x="7873690" y="2706316"/>
                          <a:pt x="7899048" y="2943627"/>
                          <a:pt x="7886700" y="3168415"/>
                        </a:cubicBezTo>
                        <a:cubicBezTo>
                          <a:pt x="7874352" y="3393203"/>
                          <a:pt x="7895759" y="3539359"/>
                          <a:pt x="7886700" y="3899588"/>
                        </a:cubicBezTo>
                        <a:cubicBezTo>
                          <a:pt x="7877641" y="4259817"/>
                          <a:pt x="7907485" y="4437980"/>
                          <a:pt x="7886700" y="4630760"/>
                        </a:cubicBezTo>
                        <a:cubicBezTo>
                          <a:pt x="7865915" y="4823540"/>
                          <a:pt x="7871525" y="5198637"/>
                          <a:pt x="7886700" y="5416094"/>
                        </a:cubicBezTo>
                        <a:cubicBezTo>
                          <a:pt x="7691680" y="5431844"/>
                          <a:pt x="7601555" y="5415681"/>
                          <a:pt x="7466076" y="5416094"/>
                        </a:cubicBezTo>
                        <a:cubicBezTo>
                          <a:pt x="7330597" y="5416507"/>
                          <a:pt x="6831360" y="5424066"/>
                          <a:pt x="6651117" y="5416094"/>
                        </a:cubicBezTo>
                        <a:cubicBezTo>
                          <a:pt x="6470874" y="5408122"/>
                          <a:pt x="6162822" y="5448218"/>
                          <a:pt x="5993892" y="5416094"/>
                        </a:cubicBezTo>
                        <a:cubicBezTo>
                          <a:pt x="5824963" y="5383970"/>
                          <a:pt x="5688089" y="5423575"/>
                          <a:pt x="5494401" y="5416094"/>
                        </a:cubicBezTo>
                        <a:cubicBezTo>
                          <a:pt x="5300713" y="5408613"/>
                          <a:pt x="5038344" y="5439836"/>
                          <a:pt x="4837176" y="5416094"/>
                        </a:cubicBezTo>
                        <a:cubicBezTo>
                          <a:pt x="4636008" y="5392352"/>
                          <a:pt x="4547230" y="5414191"/>
                          <a:pt x="4416552" y="5416094"/>
                        </a:cubicBezTo>
                        <a:cubicBezTo>
                          <a:pt x="4285874" y="5417997"/>
                          <a:pt x="4197467" y="5397786"/>
                          <a:pt x="3995928" y="5416094"/>
                        </a:cubicBezTo>
                        <a:cubicBezTo>
                          <a:pt x="3794389" y="5434402"/>
                          <a:pt x="3512175" y="5385012"/>
                          <a:pt x="3338703" y="5416094"/>
                        </a:cubicBezTo>
                        <a:cubicBezTo>
                          <a:pt x="3165232" y="5447176"/>
                          <a:pt x="2961841" y="5402137"/>
                          <a:pt x="2839212" y="5416094"/>
                        </a:cubicBezTo>
                        <a:cubicBezTo>
                          <a:pt x="2716583" y="5430051"/>
                          <a:pt x="2260631" y="5391454"/>
                          <a:pt x="2103120" y="5416094"/>
                        </a:cubicBezTo>
                        <a:cubicBezTo>
                          <a:pt x="1945609" y="5440734"/>
                          <a:pt x="1802870" y="5413244"/>
                          <a:pt x="1603629" y="5416094"/>
                        </a:cubicBezTo>
                        <a:cubicBezTo>
                          <a:pt x="1404388" y="5418944"/>
                          <a:pt x="1036615" y="5428037"/>
                          <a:pt x="867537" y="5416094"/>
                        </a:cubicBezTo>
                        <a:cubicBezTo>
                          <a:pt x="698459" y="5404151"/>
                          <a:pt x="196765" y="5387017"/>
                          <a:pt x="0" y="5416094"/>
                        </a:cubicBezTo>
                        <a:cubicBezTo>
                          <a:pt x="-7913" y="5158982"/>
                          <a:pt x="-32352" y="4972281"/>
                          <a:pt x="0" y="4684921"/>
                        </a:cubicBezTo>
                        <a:cubicBezTo>
                          <a:pt x="32352" y="4397561"/>
                          <a:pt x="-36146" y="4109983"/>
                          <a:pt x="0" y="3953749"/>
                        </a:cubicBezTo>
                        <a:cubicBezTo>
                          <a:pt x="36146" y="3797515"/>
                          <a:pt x="38942" y="3433311"/>
                          <a:pt x="0" y="3168415"/>
                        </a:cubicBezTo>
                        <a:cubicBezTo>
                          <a:pt x="-38942" y="2903519"/>
                          <a:pt x="-264" y="2810505"/>
                          <a:pt x="0" y="2545564"/>
                        </a:cubicBezTo>
                        <a:cubicBezTo>
                          <a:pt x="264" y="2280623"/>
                          <a:pt x="20689" y="1994225"/>
                          <a:pt x="0" y="1760231"/>
                        </a:cubicBezTo>
                        <a:cubicBezTo>
                          <a:pt x="-20689" y="1526237"/>
                          <a:pt x="16073" y="1386976"/>
                          <a:pt x="0" y="1191541"/>
                        </a:cubicBezTo>
                        <a:cubicBezTo>
                          <a:pt x="-16073" y="996106"/>
                          <a:pt x="-16965" y="844858"/>
                          <a:pt x="0" y="677012"/>
                        </a:cubicBezTo>
                        <a:cubicBezTo>
                          <a:pt x="16965" y="509166"/>
                          <a:pt x="85" y="27716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Cartoon 8.jpg"/>
          <p:cNvPicPr>
            <a:picLocks noGrp="1" noChangeAspect="1"/>
          </p:cNvPicPr>
          <p:nvPr>
            <p:ph idx="1"/>
          </p:nvPr>
        </p:nvPicPr>
        <p:blipFill>
          <a:blip r:embed="rId2">
            <a:extLst>
              <a:ext uri="{28A0092B-C50C-407E-A947-70E740481C1C}">
                <a14:useLocalDpi xmlns:a14="http://schemas.microsoft.com/office/drawing/2010/main" val="0"/>
              </a:ext>
            </a:extLst>
          </a:blip>
          <a:srcRect l="-62008" r="-62008"/>
          <a:stretch>
            <a:fillRect/>
          </a:stretch>
        </p:blipFill>
        <p:spPr>
          <a:xfrm>
            <a:off x="742950" y="1310785"/>
            <a:ext cx="7600950" cy="4176048"/>
          </a:xfrm>
          <a:prstGeom prst="rect">
            <a:avLst/>
          </a:prstGeom>
        </p:spPr>
      </p:pic>
    </p:spTree>
    <p:extLst>
      <p:ext uri="{BB962C8B-B14F-4D97-AF65-F5344CB8AC3E}">
        <p14:creationId xmlns:p14="http://schemas.microsoft.com/office/powerpoint/2010/main" val="8694900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82" name="Picture 2" descr="Cartoons about World War 1 from Punch | PUNCH Magazine Cartoon Archive">
            <a:extLst>
              <a:ext uri="{FF2B5EF4-FFF2-40B4-BE49-F238E27FC236}">
                <a16:creationId xmlns:a16="http://schemas.microsoft.com/office/drawing/2014/main" id="{D6AC7D5F-BE30-4C4F-B6F1-DC8AF4E93C6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172273" y="457200"/>
            <a:ext cx="4799453"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96003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1299" y="321733"/>
            <a:ext cx="8660121"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Right Triangle 74">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506" name="Picture 2" descr="InterWar Era Cartoons from Punch magazine by Leonard Raven Hill | PUNCH  Magazine Cartoon Archive">
            <a:extLst>
              <a:ext uri="{FF2B5EF4-FFF2-40B4-BE49-F238E27FC236}">
                <a16:creationId xmlns:a16="http://schemas.microsoft.com/office/drawing/2014/main" id="{885E265C-56B3-A24B-8857-CE23B0C26B9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722042" y="918546"/>
            <a:ext cx="3809191" cy="4979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13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A4EEA-0715-FA41-BA0A-D06278FB306D}"/>
              </a:ext>
            </a:extLst>
          </p:cNvPr>
          <p:cNvSpPr>
            <a:spLocks noGrp="1"/>
          </p:cNvSpPr>
          <p:nvPr>
            <p:ph type="title"/>
          </p:nvPr>
        </p:nvSpPr>
        <p:spPr>
          <a:xfrm>
            <a:off x="212651" y="253373"/>
            <a:ext cx="8229600" cy="246357"/>
          </a:xfrm>
        </p:spPr>
        <p:txBody>
          <a:bodyPr>
            <a:noAutofit/>
          </a:bodyPr>
          <a:lstStyle/>
          <a:p>
            <a:r>
              <a:rPr lang="en-CN" sz="2000" dirty="0"/>
              <a:t>Timeline of Versailles</a:t>
            </a:r>
          </a:p>
        </p:txBody>
      </p:sp>
      <p:sp>
        <p:nvSpPr>
          <p:cNvPr id="3" name="Content Placeholder 2">
            <a:extLst>
              <a:ext uri="{FF2B5EF4-FFF2-40B4-BE49-F238E27FC236}">
                <a16:creationId xmlns:a16="http://schemas.microsoft.com/office/drawing/2014/main" id="{22D3EE76-E02A-4648-AC4D-73EF6B046421}"/>
              </a:ext>
            </a:extLst>
          </p:cNvPr>
          <p:cNvSpPr>
            <a:spLocks noGrp="1"/>
          </p:cNvSpPr>
          <p:nvPr>
            <p:ph idx="1"/>
          </p:nvPr>
        </p:nvSpPr>
        <p:spPr>
          <a:xfrm>
            <a:off x="457200" y="680484"/>
            <a:ext cx="8229600" cy="5445679"/>
          </a:xfrm>
        </p:spPr>
        <p:txBody>
          <a:bodyPr>
            <a:noAutofit/>
          </a:bodyPr>
          <a:lstStyle/>
          <a:p>
            <a:pPr marL="0" indent="0">
              <a:buNone/>
            </a:pPr>
            <a:r>
              <a:rPr lang="en-CN" sz="1100" dirty="0"/>
              <a:t>8 January 1918		Fourteen Points is issued</a:t>
            </a:r>
          </a:p>
          <a:p>
            <a:pPr marL="0" indent="0">
              <a:buNone/>
            </a:pPr>
            <a:endParaRPr lang="en-CN" sz="1100" dirty="0"/>
          </a:p>
          <a:p>
            <a:pPr marL="0" indent="0">
              <a:buNone/>
            </a:pPr>
            <a:r>
              <a:rPr lang="en-CN" sz="1100" dirty="0"/>
              <a:t>11 November 1918	Armistice</a:t>
            </a:r>
          </a:p>
          <a:p>
            <a:pPr marL="0" indent="0">
              <a:buNone/>
            </a:pPr>
            <a:endParaRPr lang="en-CN" sz="1100" dirty="0"/>
          </a:p>
          <a:p>
            <a:pPr marL="0" indent="0">
              <a:buNone/>
            </a:pPr>
            <a:r>
              <a:rPr lang="en-CN" sz="1100" dirty="0"/>
              <a:t>13 December 1918	Wilson arrives in Paris</a:t>
            </a:r>
          </a:p>
          <a:p>
            <a:pPr marL="0" indent="0">
              <a:buNone/>
            </a:pPr>
            <a:endParaRPr lang="en-CN" sz="1100" dirty="0"/>
          </a:p>
          <a:p>
            <a:pPr marL="0" indent="0">
              <a:buNone/>
            </a:pPr>
            <a:r>
              <a:rPr lang="en-CN" sz="1100" dirty="0"/>
              <a:t>18 January 1919 	Talks begin</a:t>
            </a:r>
          </a:p>
          <a:p>
            <a:pPr marL="0" indent="0">
              <a:buNone/>
            </a:pPr>
            <a:endParaRPr lang="en-CN" sz="1100" dirty="0"/>
          </a:p>
          <a:p>
            <a:pPr marL="0" indent="0">
              <a:buNone/>
            </a:pPr>
            <a:r>
              <a:rPr lang="en-CN" sz="1100" dirty="0"/>
              <a:t>24 April 1919		Orlando walks out of the conference</a:t>
            </a:r>
          </a:p>
          <a:p>
            <a:pPr marL="0" indent="0">
              <a:buNone/>
            </a:pPr>
            <a:endParaRPr lang="en-CN" sz="1100" dirty="0"/>
          </a:p>
          <a:p>
            <a:pPr marL="0" indent="0">
              <a:buNone/>
            </a:pPr>
            <a:r>
              <a:rPr lang="en-CN" sz="1100" dirty="0"/>
              <a:t>29 April 1919		German delegation arrives in Versailles</a:t>
            </a:r>
          </a:p>
          <a:p>
            <a:pPr marL="0" indent="0">
              <a:buNone/>
            </a:pPr>
            <a:endParaRPr lang="en-CN" sz="1100" dirty="0"/>
          </a:p>
          <a:p>
            <a:pPr marL="0" indent="0">
              <a:buNone/>
            </a:pPr>
            <a:r>
              <a:rPr lang="en-CN" sz="1100" dirty="0"/>
              <a:t>12 May			Interim Chancellor Scheidemann denounces the terms as unacceptable to the Reichstag</a:t>
            </a:r>
          </a:p>
          <a:p>
            <a:pPr marL="0" indent="0">
              <a:buNone/>
            </a:pPr>
            <a:endParaRPr lang="en-CN" sz="1100" dirty="0"/>
          </a:p>
          <a:p>
            <a:pPr marL="0" indent="0">
              <a:buNone/>
            </a:pPr>
            <a:r>
              <a:rPr lang="en-CN" sz="1100" dirty="0"/>
              <a:t>12 June 1919		China refuses to sign the Treaty</a:t>
            </a:r>
          </a:p>
          <a:p>
            <a:pPr marL="0" indent="0">
              <a:buNone/>
            </a:pPr>
            <a:endParaRPr lang="en-CN" sz="1100" dirty="0"/>
          </a:p>
          <a:p>
            <a:pPr marL="0" indent="0">
              <a:buNone/>
            </a:pPr>
            <a:r>
              <a:rPr lang="en-CN" sz="1100" dirty="0"/>
              <a:t>20 June	1919		Scheidemann government resigns</a:t>
            </a:r>
          </a:p>
          <a:p>
            <a:pPr marL="0" indent="0">
              <a:buNone/>
            </a:pPr>
            <a:endParaRPr lang="en-CN" sz="1100" dirty="0"/>
          </a:p>
          <a:p>
            <a:pPr marL="0" indent="0">
              <a:buNone/>
            </a:pPr>
            <a:r>
              <a:rPr lang="en-CN" sz="1100" dirty="0"/>
              <a:t>21 June	1919		Hindenburg informs the Reighstag that the army was not able to resume the war</a:t>
            </a:r>
          </a:p>
          <a:p>
            <a:pPr marL="0" indent="0">
              <a:buNone/>
            </a:pPr>
            <a:endParaRPr lang="en-CN" sz="1100" dirty="0"/>
          </a:p>
          <a:p>
            <a:pPr marL="0" indent="0">
              <a:buNone/>
            </a:pPr>
            <a:r>
              <a:rPr lang="en-CN" sz="1100" dirty="0"/>
              <a:t>22 June	1919		Germany signals it will sign the treaty. Orlando resigns.</a:t>
            </a:r>
          </a:p>
          <a:p>
            <a:pPr marL="0" indent="0">
              <a:buNone/>
            </a:pPr>
            <a:endParaRPr lang="en-CN" sz="1100" dirty="0"/>
          </a:p>
          <a:p>
            <a:pPr marL="0" indent="0">
              <a:buNone/>
            </a:pPr>
            <a:r>
              <a:rPr lang="en-CN" sz="1100" dirty="0"/>
              <a:t>28 June 1919 		The Treaty is signed</a:t>
            </a:r>
          </a:p>
          <a:p>
            <a:pPr marL="0" indent="0">
              <a:buNone/>
            </a:pPr>
            <a:endParaRPr lang="en-CN" sz="1100" dirty="0"/>
          </a:p>
          <a:p>
            <a:pPr marL="0" indent="0">
              <a:buNone/>
            </a:pPr>
            <a:r>
              <a:rPr lang="en-CN" sz="1100" dirty="0"/>
              <a:t>5 May 1921		The reparations figure is finally set at 132 billion gold marks (£6.6 billion)</a:t>
            </a:r>
          </a:p>
        </p:txBody>
      </p:sp>
    </p:spTree>
    <p:extLst>
      <p:ext uri="{BB962C8B-B14F-4D97-AF65-F5344CB8AC3E}">
        <p14:creationId xmlns:p14="http://schemas.microsoft.com/office/powerpoint/2010/main" val="33234042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458" name="Picture 2" descr="Today in History - January 18 | Library of Congress">
            <a:extLst>
              <a:ext uri="{FF2B5EF4-FFF2-40B4-BE49-F238E27FC236}">
                <a16:creationId xmlns:a16="http://schemas.microsoft.com/office/drawing/2014/main" id="{0B0D32A0-E40A-D942-B9FD-68489C7CC9D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385083" y="457200"/>
            <a:ext cx="6373833"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87578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50b805f3654cff659d3328e002ab2519.jpg"/>
          <p:cNvPicPr>
            <a:picLocks noChangeAspect="1"/>
          </p:cNvPicPr>
          <p:nvPr/>
        </p:nvPicPr>
        <p:blipFill rotWithShape="1">
          <a:blip r:embed="rId2">
            <a:extLst>
              <a:ext uri="{28A0092B-C50C-407E-A947-70E740481C1C}">
                <a14:useLocalDpi xmlns:a14="http://schemas.microsoft.com/office/drawing/2010/main" val="0"/>
              </a:ext>
            </a:extLst>
          </a:blip>
          <a:srcRect l="9567" r="9564" b="-3"/>
          <a:stretch/>
        </p:blipFill>
        <p:spPr>
          <a:xfrm>
            <a:off x="466256" y="623275"/>
            <a:ext cx="4105742" cy="5607882"/>
          </a:xfrm>
          <a:prstGeom prst="rect">
            <a:avLst/>
          </a:prstGeom>
        </p:spPr>
      </p:pic>
      <p:sp>
        <p:nvSpPr>
          <p:cNvPr id="13" name="Right Triangle 12">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086A5A31-B10A-4793-84D4-D785959AE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3900" y="623275"/>
            <a:ext cx="385622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67374" y="1188637"/>
            <a:ext cx="3163604" cy="1597228"/>
          </a:xfrm>
        </p:spPr>
        <p:txBody>
          <a:bodyPr>
            <a:normAutofit/>
          </a:bodyPr>
          <a:lstStyle/>
          <a:p>
            <a:endParaRPr lang="en-US" sz="4700"/>
          </a:p>
        </p:txBody>
      </p:sp>
      <p:sp>
        <p:nvSpPr>
          <p:cNvPr id="8" name="Content Placeholder 7">
            <a:extLst>
              <a:ext uri="{FF2B5EF4-FFF2-40B4-BE49-F238E27FC236}">
                <a16:creationId xmlns:a16="http://schemas.microsoft.com/office/drawing/2014/main" id="{77993DD7-9886-4391-8525-594FA44AA32C}"/>
              </a:ext>
            </a:extLst>
          </p:cNvPr>
          <p:cNvSpPr>
            <a:spLocks noGrp="1"/>
          </p:cNvSpPr>
          <p:nvPr>
            <p:ph idx="1"/>
          </p:nvPr>
        </p:nvSpPr>
        <p:spPr>
          <a:xfrm>
            <a:off x="5167373" y="2998278"/>
            <a:ext cx="2938129" cy="1893762"/>
          </a:xfrm>
        </p:spPr>
        <p:txBody>
          <a:bodyPr anchor="t">
            <a:normAutofit/>
          </a:bodyPr>
          <a:lstStyle/>
          <a:p>
            <a:endParaRPr lang="en-US" sz="1700"/>
          </a:p>
        </p:txBody>
      </p:sp>
    </p:spTree>
    <p:extLst>
      <p:ext uri="{BB962C8B-B14F-4D97-AF65-F5344CB8AC3E}">
        <p14:creationId xmlns:p14="http://schemas.microsoft.com/office/powerpoint/2010/main" val="9080283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ight Triangle 72">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Bernard Partridge Cartoons from Punch magazine | PUNCH Magazine Cartoon  Archive">
            <a:extLst>
              <a:ext uri="{FF2B5EF4-FFF2-40B4-BE49-F238E27FC236}">
                <a16:creationId xmlns:a16="http://schemas.microsoft.com/office/drawing/2014/main" id="{B57EA384-12E0-2840-954D-473DB663590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771837" y="918546"/>
            <a:ext cx="3709601" cy="4979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79238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8950" y="0"/>
            <a:ext cx="6118093"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5902" y="1839884"/>
            <a:ext cx="6118095"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90134" y="832294"/>
            <a:ext cx="6857999" cy="5192552"/>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World-War-1-Cartoons-Punch-1921-12-28-511.jpg"/>
          <p:cNvPicPr>
            <a:picLocks noGrp="1" noChangeAspect="1"/>
          </p:cNvPicPr>
          <p:nvPr>
            <p:ph idx="1"/>
          </p:nvPr>
        </p:nvPicPr>
        <p:blipFill rotWithShape="1">
          <a:blip r:embed="rId2">
            <a:extLst>
              <a:ext uri="{28A0092B-C50C-407E-A947-70E740481C1C}">
                <a14:useLocalDpi xmlns:a14="http://schemas.microsoft.com/office/drawing/2010/main" val="0"/>
              </a:ext>
            </a:extLst>
          </a:blip>
          <a:srcRect l="-71003" r="-71003"/>
          <a:stretch/>
        </p:blipFill>
        <p:spPr>
          <a:xfrm>
            <a:off x="342900" y="1106715"/>
            <a:ext cx="8458200" cy="4644569"/>
          </a:xfrm>
          <a:prstGeom prst="rect">
            <a:avLst/>
          </a:prstGeom>
        </p:spPr>
      </p:pic>
    </p:spTree>
    <p:extLst>
      <p:ext uri="{BB962C8B-B14F-4D97-AF65-F5344CB8AC3E}">
        <p14:creationId xmlns:p14="http://schemas.microsoft.com/office/powerpoint/2010/main" val="1052794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Wwi Cartoon, 1918 Painting by Granger">
            <a:extLst>
              <a:ext uri="{FF2B5EF4-FFF2-40B4-BE49-F238E27FC236}">
                <a16:creationId xmlns:a16="http://schemas.microsoft.com/office/drawing/2014/main" id="{AF6401F9-1223-D64D-97FD-786984E7EB3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432304" y="457200"/>
            <a:ext cx="4279392"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22044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ight Triangle 72">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peace treaties of ww1,ww1 peace conference,paris peace settlement  1919,signing the treaty of versailles,1918 treaty of versailles,ww1 paris  peace settlement,wwi paris peace settlement,peace treaty after world war  i,peace treaty after ww1,world war i">
            <a:extLst>
              <a:ext uri="{FF2B5EF4-FFF2-40B4-BE49-F238E27FC236}">
                <a16:creationId xmlns:a16="http://schemas.microsoft.com/office/drawing/2014/main" id="{F1923920-EF78-CE44-BA08-697DB1E497C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298799" y="918546"/>
            <a:ext cx="4655677" cy="4979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14539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ight Triangle 72">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86" name="Picture 2" descr="The Treaty of Versailles">
            <a:extLst>
              <a:ext uri="{FF2B5EF4-FFF2-40B4-BE49-F238E27FC236}">
                <a16:creationId xmlns:a16="http://schemas.microsoft.com/office/drawing/2014/main" id="{727A8A60-6804-E843-844B-3C45397BA4C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748410" y="918546"/>
            <a:ext cx="5756455" cy="4979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36219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descr="A political cartoon about German attitudes towards the treaty titled “Dr.  Jekyll and Mr. Hyde,” 1919. | DPLA">
            <a:extLst>
              <a:ext uri="{FF2B5EF4-FFF2-40B4-BE49-F238E27FC236}">
                <a16:creationId xmlns:a16="http://schemas.microsoft.com/office/drawing/2014/main" id="{BFBF6AF2-BEFF-934E-9A17-1B844BEC9D3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659636" y="457200"/>
            <a:ext cx="5824728"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4318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ight Triangle 72">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Index of /Versailles/Images/Cartoons">
            <a:extLst>
              <a:ext uri="{FF2B5EF4-FFF2-40B4-BE49-F238E27FC236}">
                <a16:creationId xmlns:a16="http://schemas.microsoft.com/office/drawing/2014/main" id="{599580AA-91B3-094F-A4CC-B963F329955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107941" y="918546"/>
            <a:ext cx="3037393" cy="4979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42160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ight Triangle 72">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descr="Amazon.com: Versailles Treaty Cartoon NSigned American Cartoon By Boardman  Robinson 1919 On The Signing Of The Versailles Treaty And The Creation Of  The League Of Nations At The End Of World War">
            <a:extLst>
              <a:ext uri="{FF2B5EF4-FFF2-40B4-BE49-F238E27FC236}">
                <a16:creationId xmlns:a16="http://schemas.microsoft.com/office/drawing/2014/main" id="{6EADB1A6-8060-1A47-AB0E-7C7EB21FDF5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566439" y="918546"/>
            <a:ext cx="4120398" cy="4979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31277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Cartoon 1.jpg"/>
          <p:cNvPicPr>
            <a:picLocks noGrp="1" noChangeAspect="1"/>
          </p:cNvPicPr>
          <p:nvPr>
            <p:ph idx="1"/>
          </p:nvPr>
        </p:nvPicPr>
        <p:blipFill>
          <a:blip r:embed="rId2">
            <a:extLst>
              <a:ext uri="{28A0092B-C50C-407E-A947-70E740481C1C}">
                <a14:useLocalDpi xmlns:a14="http://schemas.microsoft.com/office/drawing/2010/main" val="0"/>
              </a:ext>
            </a:extLst>
          </a:blip>
          <a:srcRect l="-19951" r="-19951"/>
          <a:stretch>
            <a:fillRect/>
          </a:stretch>
        </p:blipFill>
        <p:spPr>
          <a:xfrm>
            <a:off x="482600" y="1179974"/>
            <a:ext cx="8178799" cy="4498052"/>
          </a:xfrm>
          <a:prstGeom prst="rect">
            <a:avLst/>
          </a:prstGeom>
        </p:spPr>
      </p:pic>
    </p:spTree>
    <p:extLst>
      <p:ext uri="{BB962C8B-B14F-4D97-AF65-F5344CB8AC3E}">
        <p14:creationId xmlns:p14="http://schemas.microsoft.com/office/powerpoint/2010/main" val="15750272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50BB2-4BDF-434E-8F8D-A562B9A8843F}"/>
              </a:ext>
            </a:extLst>
          </p:cNvPr>
          <p:cNvSpPr>
            <a:spLocks noGrp="1"/>
          </p:cNvSpPr>
          <p:nvPr>
            <p:ph type="title"/>
          </p:nvPr>
        </p:nvSpPr>
        <p:spPr/>
        <p:txBody>
          <a:bodyPr/>
          <a:lstStyle/>
          <a:p>
            <a:r>
              <a:rPr lang="en-CN" dirty="0"/>
              <a:t>US Events</a:t>
            </a:r>
          </a:p>
        </p:txBody>
      </p:sp>
      <p:sp>
        <p:nvSpPr>
          <p:cNvPr id="3" name="Content Placeholder 2">
            <a:extLst>
              <a:ext uri="{FF2B5EF4-FFF2-40B4-BE49-F238E27FC236}">
                <a16:creationId xmlns:a16="http://schemas.microsoft.com/office/drawing/2014/main" id="{A1C16F9E-2CD4-7F43-B615-AA260B911902}"/>
              </a:ext>
            </a:extLst>
          </p:cNvPr>
          <p:cNvSpPr>
            <a:spLocks noGrp="1"/>
          </p:cNvSpPr>
          <p:nvPr>
            <p:ph idx="1"/>
          </p:nvPr>
        </p:nvSpPr>
        <p:spPr/>
        <p:txBody>
          <a:bodyPr>
            <a:normAutofit fontScale="62500" lnSpcReduction="20000"/>
          </a:bodyPr>
          <a:lstStyle/>
          <a:p>
            <a:pPr marL="0" indent="0">
              <a:buNone/>
            </a:pPr>
            <a:r>
              <a:rPr lang="en-CN" dirty="0"/>
              <a:t>10 July 1919			Wilson presents the Treaty to the senate for 							confirmation.</a:t>
            </a:r>
          </a:p>
          <a:p>
            <a:pPr marL="0" indent="0">
              <a:buNone/>
            </a:pPr>
            <a:endParaRPr lang="en-CN" dirty="0"/>
          </a:p>
          <a:p>
            <a:pPr marL="0" indent="0">
              <a:buNone/>
            </a:pPr>
            <a:r>
              <a:rPr lang="en-CN" dirty="0"/>
              <a:t>3 September 1919	Wilson leaves on his tour of the US to promote the 						Treaty and the LoN</a:t>
            </a:r>
          </a:p>
          <a:p>
            <a:pPr marL="0" indent="0">
              <a:buNone/>
            </a:pPr>
            <a:endParaRPr lang="en-CN" dirty="0"/>
          </a:p>
          <a:p>
            <a:pPr marL="0" indent="0">
              <a:buNone/>
            </a:pPr>
            <a:r>
              <a:rPr lang="en-CN" dirty="0"/>
              <a:t>2 October 1919  		Wilson suffers a stroke</a:t>
            </a:r>
          </a:p>
          <a:p>
            <a:pPr marL="0" indent="0">
              <a:buNone/>
            </a:pPr>
            <a:endParaRPr lang="en-CN" dirty="0"/>
          </a:p>
          <a:p>
            <a:pPr marL="0" indent="0">
              <a:buNone/>
            </a:pPr>
            <a:r>
              <a:rPr lang="en-CN" dirty="0"/>
              <a:t>19 November		Vote in the senate for the Treaty is 55-39, which is short 					of the 2/3 majority required for ratification</a:t>
            </a:r>
          </a:p>
          <a:p>
            <a:pPr marL="0" indent="0">
              <a:buNone/>
            </a:pPr>
            <a:endParaRPr lang="en-CN" dirty="0"/>
          </a:p>
          <a:p>
            <a:pPr marL="0" indent="0">
              <a:buNone/>
            </a:pPr>
            <a:r>
              <a:rPr lang="en-CN" dirty="0"/>
              <a:t>2 July 1921			Congress passes the Knox Porter resolution formally 						ended the war with Germany.</a:t>
            </a:r>
          </a:p>
          <a:p>
            <a:pPr marL="0" indent="0">
              <a:buNone/>
            </a:pPr>
            <a:endParaRPr lang="en-CN" dirty="0"/>
          </a:p>
          <a:p>
            <a:pPr marL="0" indent="0">
              <a:buNone/>
            </a:pPr>
            <a:r>
              <a:rPr lang="en-CN" dirty="0"/>
              <a:t>25 August	</a:t>
            </a:r>
            <a:r>
              <a:rPr lang="en-CN"/>
              <a:t>		US-German </a:t>
            </a:r>
            <a:r>
              <a:rPr lang="en-CN" dirty="0"/>
              <a:t>Peace Treaty</a:t>
            </a:r>
          </a:p>
          <a:p>
            <a:pPr marL="0" indent="0">
              <a:buNone/>
            </a:pPr>
            <a:endParaRPr lang="en-CN" dirty="0"/>
          </a:p>
          <a:p>
            <a:pPr marL="0" indent="0">
              <a:buNone/>
            </a:pPr>
            <a:endParaRPr lang="en-CN" dirty="0"/>
          </a:p>
        </p:txBody>
      </p:sp>
    </p:spTree>
    <p:extLst>
      <p:ext uri="{BB962C8B-B14F-4D97-AF65-F5344CB8AC3E}">
        <p14:creationId xmlns:p14="http://schemas.microsoft.com/office/powerpoint/2010/main" val="6952981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0" name="Rectangle 7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1" name="Rectangle 7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2" name="Rectangle 7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3" name="Rectangle 7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Introduction - Treaty of Versailles: Topics in Chronicling America -  Research Guides at Library of Congress">
            <a:extLst>
              <a:ext uri="{FF2B5EF4-FFF2-40B4-BE49-F238E27FC236}">
                <a16:creationId xmlns:a16="http://schemas.microsoft.com/office/drawing/2014/main" id="{C702411A-A1AF-4942-93E7-CB45CE6BF0A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4565" r="2" b="2"/>
          <a:stretch/>
        </p:blipFill>
        <p:spPr bwMode="auto">
          <a:xfrm>
            <a:off x="342900" y="457200"/>
            <a:ext cx="84582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30293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8950" y="0"/>
            <a:ext cx="6118093"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5902" y="1839884"/>
            <a:ext cx="6118095"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90134" y="832294"/>
            <a:ext cx="6857999" cy="5192552"/>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Political Cartoons - The Treaty Of Versailles">
            <a:extLst>
              <a:ext uri="{FF2B5EF4-FFF2-40B4-BE49-F238E27FC236}">
                <a16:creationId xmlns:a16="http://schemas.microsoft.com/office/drawing/2014/main" id="{8D546EFD-4EF1-FB44-A09F-BCB7FDE6261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332981" y="457200"/>
            <a:ext cx="6478038"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34993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ight Triangle 72">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35 Treaty of Versailles ideas | treaty of versailles, versailles, world war  i">
            <a:extLst>
              <a:ext uri="{FF2B5EF4-FFF2-40B4-BE49-F238E27FC236}">
                <a16:creationId xmlns:a16="http://schemas.microsoft.com/office/drawing/2014/main" id="{85663C61-BE6D-5845-8D39-62F38CACB68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721622" y="1171351"/>
            <a:ext cx="5810032" cy="4473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88146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ight Triangle 72">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The League of Nations: Conflicting Opinions in Editorial Cartoons |  Headlines and Heroes">
            <a:extLst>
              <a:ext uri="{FF2B5EF4-FFF2-40B4-BE49-F238E27FC236}">
                <a16:creationId xmlns:a16="http://schemas.microsoft.com/office/drawing/2014/main" id="{7BAED22F-5242-E445-B194-7480EABCD95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323696" y="918546"/>
            <a:ext cx="4605883" cy="4979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26323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8950" y="0"/>
            <a:ext cx="6118093"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5902" y="1839884"/>
            <a:ext cx="6118095"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90134" y="832294"/>
            <a:ext cx="6857999" cy="5192552"/>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Versailles Treaty Political Cartoon Photograph by Bettmann">
            <a:extLst>
              <a:ext uri="{FF2B5EF4-FFF2-40B4-BE49-F238E27FC236}">
                <a16:creationId xmlns:a16="http://schemas.microsoft.com/office/drawing/2014/main" id="{2AB9E843-6764-5141-9C33-95BFFCFE252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016252" y="457200"/>
            <a:ext cx="5111496"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74994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Content Placeholder 3" descr="Cartoon 10.jpg"/>
          <p:cNvPicPr>
            <a:picLocks noGrp="1" noChangeAspect="1"/>
          </p:cNvPicPr>
          <p:nvPr>
            <p:ph idx="1"/>
          </p:nvPr>
        </p:nvPicPr>
        <p:blipFill>
          <a:blip r:embed="rId2">
            <a:extLst>
              <a:ext uri="{28A0092B-C50C-407E-A947-70E740481C1C}">
                <a14:useLocalDpi xmlns:a14="http://schemas.microsoft.com/office/drawing/2010/main" val="0"/>
              </a:ext>
            </a:extLst>
          </a:blip>
          <a:srcRect l="-22004" r="-22004"/>
          <a:stretch>
            <a:fillRect/>
          </a:stretch>
        </p:blipFill>
        <p:spPr>
          <a:xfrm>
            <a:off x="171450" y="299127"/>
            <a:ext cx="8743950" cy="4811945"/>
          </a:xfrm>
          <a:prstGeom prst="rect">
            <a:avLst/>
          </a:prstGeom>
        </p:spPr>
      </p:pic>
    </p:spTree>
    <p:extLst>
      <p:ext uri="{BB962C8B-B14F-4D97-AF65-F5344CB8AC3E}">
        <p14:creationId xmlns:p14="http://schemas.microsoft.com/office/powerpoint/2010/main" val="15101396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ight Triangle 72">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CLASSES Monday I Wednesday VI Friday VI The first term's materials are  here; and here is the syllabus. The Treaty of VERSAILLES Say three clever  things about the famous painting on the left, William Orpen's The Signing  of Peace in the Hall of Mirrors ...">
            <a:extLst>
              <a:ext uri="{FF2B5EF4-FFF2-40B4-BE49-F238E27FC236}">
                <a16:creationId xmlns:a16="http://schemas.microsoft.com/office/drawing/2014/main" id="{08D18E86-A1D3-4349-9258-B88DFE2E317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765612" y="918546"/>
            <a:ext cx="3722052" cy="4979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02848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ight Triangle 72">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206: 1919 – The United States IV | The History of the Twentieth Century">
            <a:extLst>
              <a:ext uri="{FF2B5EF4-FFF2-40B4-BE49-F238E27FC236}">
                <a16:creationId xmlns:a16="http://schemas.microsoft.com/office/drawing/2014/main" id="{A5DCC104-9811-1546-B34F-6594C2CA0E9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205437" y="918546"/>
            <a:ext cx="4842402" cy="4979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55627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ight Triangle 72">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86" name="Picture 2" descr="The Treaties with Lesser Powers">
            <a:extLst>
              <a:ext uri="{FF2B5EF4-FFF2-40B4-BE49-F238E27FC236}">
                <a16:creationId xmlns:a16="http://schemas.microsoft.com/office/drawing/2014/main" id="{713CEAA1-4BD9-2047-989D-D2771D7A00A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441264" y="918546"/>
            <a:ext cx="4370748" cy="4979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97236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0">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Cartoon 3.jpg"/>
          <p:cNvPicPr>
            <a:picLocks noChangeAspect="1"/>
          </p:cNvPicPr>
          <p:nvPr/>
        </p:nvPicPr>
        <p:blipFill rotWithShape="1">
          <a:blip r:embed="rId2">
            <a:extLst>
              <a:ext uri="{28A0092B-C50C-407E-A947-70E740481C1C}">
                <a14:useLocalDpi xmlns:a14="http://schemas.microsoft.com/office/drawing/2010/main" val="0"/>
              </a:ext>
            </a:extLst>
          </a:blip>
          <a:srcRect l="5221" r="5223" b="2"/>
          <a:stretch/>
        </p:blipFill>
        <p:spPr>
          <a:xfrm>
            <a:off x="466256" y="623275"/>
            <a:ext cx="4105742" cy="5607882"/>
          </a:xfrm>
          <a:prstGeom prst="rect">
            <a:avLst/>
          </a:prstGeom>
        </p:spPr>
      </p:pic>
      <p:sp>
        <p:nvSpPr>
          <p:cNvPr id="18" name="Right Triangle 12">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4">
            <a:extLst>
              <a:ext uri="{FF2B5EF4-FFF2-40B4-BE49-F238E27FC236}">
                <a16:creationId xmlns:a16="http://schemas.microsoft.com/office/drawing/2014/main" id="{086A5A31-B10A-4793-84D4-D785959AE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3900" y="623275"/>
            <a:ext cx="385622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67374" y="1188637"/>
            <a:ext cx="3163604" cy="1597228"/>
          </a:xfrm>
        </p:spPr>
        <p:txBody>
          <a:bodyPr>
            <a:normAutofit/>
          </a:bodyPr>
          <a:lstStyle/>
          <a:p>
            <a:endParaRPr lang="en-US" sz="4700"/>
          </a:p>
        </p:txBody>
      </p:sp>
      <p:sp>
        <p:nvSpPr>
          <p:cNvPr id="8" name="Content Placeholder 7">
            <a:extLst>
              <a:ext uri="{FF2B5EF4-FFF2-40B4-BE49-F238E27FC236}">
                <a16:creationId xmlns:a16="http://schemas.microsoft.com/office/drawing/2014/main" id="{187EE5E8-1DC1-4741-AFAE-4321FE296560}"/>
              </a:ext>
            </a:extLst>
          </p:cNvPr>
          <p:cNvSpPr>
            <a:spLocks noGrp="1"/>
          </p:cNvSpPr>
          <p:nvPr>
            <p:ph idx="1"/>
          </p:nvPr>
        </p:nvSpPr>
        <p:spPr>
          <a:xfrm>
            <a:off x="5167373" y="2998278"/>
            <a:ext cx="2938129" cy="1893762"/>
          </a:xfrm>
        </p:spPr>
        <p:txBody>
          <a:bodyPr anchor="t">
            <a:normAutofit/>
          </a:bodyPr>
          <a:lstStyle/>
          <a:p>
            <a:endParaRPr lang="en-US" sz="1700"/>
          </a:p>
        </p:txBody>
      </p:sp>
    </p:spTree>
    <p:extLst>
      <p:ext uri="{BB962C8B-B14F-4D97-AF65-F5344CB8AC3E}">
        <p14:creationId xmlns:p14="http://schemas.microsoft.com/office/powerpoint/2010/main" val="39159810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8904C-8957-A64F-9F7F-5A12531629A3}"/>
              </a:ext>
            </a:extLst>
          </p:cNvPr>
          <p:cNvSpPr>
            <a:spLocks noGrp="1"/>
          </p:cNvSpPr>
          <p:nvPr>
            <p:ph type="title"/>
          </p:nvPr>
        </p:nvSpPr>
        <p:spPr/>
        <p:txBody>
          <a:bodyPr/>
          <a:lstStyle/>
          <a:p>
            <a:r>
              <a:rPr lang="en-CN" dirty="0"/>
              <a:t>Other Treaties</a:t>
            </a:r>
          </a:p>
        </p:txBody>
      </p:sp>
      <p:sp>
        <p:nvSpPr>
          <p:cNvPr id="3" name="Content Placeholder 2">
            <a:extLst>
              <a:ext uri="{FF2B5EF4-FFF2-40B4-BE49-F238E27FC236}">
                <a16:creationId xmlns:a16="http://schemas.microsoft.com/office/drawing/2014/main" id="{26D96F7F-08CF-3448-8489-84F1F7A88C43}"/>
              </a:ext>
            </a:extLst>
          </p:cNvPr>
          <p:cNvSpPr>
            <a:spLocks noGrp="1"/>
          </p:cNvSpPr>
          <p:nvPr>
            <p:ph idx="1"/>
          </p:nvPr>
        </p:nvSpPr>
        <p:spPr/>
        <p:txBody>
          <a:bodyPr/>
          <a:lstStyle/>
          <a:p>
            <a:pPr marL="0" indent="0">
              <a:buNone/>
            </a:pPr>
            <a:r>
              <a:rPr lang="en-CN" dirty="0"/>
              <a:t>St-Germain (10 September 1919)</a:t>
            </a:r>
          </a:p>
          <a:p>
            <a:pPr marL="0" indent="0">
              <a:buNone/>
            </a:pPr>
            <a:endParaRPr lang="en-CN" dirty="0"/>
          </a:p>
          <a:p>
            <a:pPr marL="0" indent="0">
              <a:buNone/>
            </a:pPr>
            <a:r>
              <a:rPr lang="en-CN" dirty="0"/>
              <a:t>Neuilly (27 November 1919)</a:t>
            </a:r>
          </a:p>
          <a:p>
            <a:pPr marL="0" indent="0">
              <a:buNone/>
            </a:pPr>
            <a:endParaRPr lang="en-CN" dirty="0"/>
          </a:p>
          <a:p>
            <a:pPr marL="0" indent="0">
              <a:buNone/>
            </a:pPr>
            <a:r>
              <a:rPr lang="en-CN" dirty="0"/>
              <a:t>Trianon (4 June 1920)</a:t>
            </a:r>
          </a:p>
          <a:p>
            <a:pPr marL="0" indent="0">
              <a:buNone/>
            </a:pPr>
            <a:endParaRPr lang="en-CN" dirty="0"/>
          </a:p>
          <a:p>
            <a:pPr marL="0" indent="0">
              <a:buNone/>
            </a:pPr>
            <a:endParaRPr lang="en-CN" dirty="0"/>
          </a:p>
        </p:txBody>
      </p:sp>
    </p:spTree>
    <p:extLst>
      <p:ext uri="{BB962C8B-B14F-4D97-AF65-F5344CB8AC3E}">
        <p14:creationId xmlns:p14="http://schemas.microsoft.com/office/powerpoint/2010/main" val="26791095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ight Triangle 72">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descr="Austria Beheaded - 1919 German cartoon: PropagandaPosters">
            <a:extLst>
              <a:ext uri="{FF2B5EF4-FFF2-40B4-BE49-F238E27FC236}">
                <a16:creationId xmlns:a16="http://schemas.microsoft.com/office/drawing/2014/main" id="{5B392EF3-3B31-544E-9CF3-FEA1727F7F7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653577" y="918546"/>
            <a:ext cx="3946122" cy="4979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70097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ight Triangle 72">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Myths and Narratives: 'The Rest is Austria!' … or something like that | Der  Erste Weltkrieg">
            <a:extLst>
              <a:ext uri="{FF2B5EF4-FFF2-40B4-BE49-F238E27FC236}">
                <a16:creationId xmlns:a16="http://schemas.microsoft.com/office/drawing/2014/main" id="{63005349-DE9D-E44E-9589-07DA55F81FB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402618" y="918546"/>
            <a:ext cx="4448040" cy="4979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26970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8950" y="0"/>
            <a:ext cx="6118093"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5902" y="1839884"/>
            <a:ext cx="6118095"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90134" y="832294"/>
            <a:ext cx="6857999" cy="5192552"/>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C2CC3A77-BA6F-EA41-AF14-9F35251CD449}"/>
              </a:ext>
            </a:extLst>
          </p:cNvPr>
          <p:cNvPicPr>
            <a:picLocks noGrp="1" noChangeAspect="1"/>
          </p:cNvPicPr>
          <p:nvPr>
            <p:ph idx="1"/>
          </p:nvPr>
        </p:nvPicPr>
        <p:blipFill rotWithShape="1">
          <a:blip r:embed="rId2"/>
          <a:srcRect r="5364" b="-2"/>
          <a:stretch/>
        </p:blipFill>
        <p:spPr>
          <a:xfrm>
            <a:off x="342900" y="457200"/>
            <a:ext cx="8458200" cy="5943600"/>
          </a:xfrm>
          <a:prstGeom prst="rect">
            <a:avLst/>
          </a:prstGeom>
        </p:spPr>
      </p:pic>
    </p:spTree>
    <p:extLst>
      <p:ext uri="{BB962C8B-B14F-4D97-AF65-F5344CB8AC3E}">
        <p14:creationId xmlns:p14="http://schemas.microsoft.com/office/powerpoint/2010/main" val="30162127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ight Triangle 72">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4" name="Picture 2" descr="Hungarian Propaganda Protesting The Treaty of Trianon Shrinking Hungary  After WW1 : PropagandaPosters">
            <a:extLst>
              <a:ext uri="{FF2B5EF4-FFF2-40B4-BE49-F238E27FC236}">
                <a16:creationId xmlns:a16="http://schemas.microsoft.com/office/drawing/2014/main" id="{0C71444D-2A85-0345-8E26-0DB2E4F74AA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821629" y="918546"/>
            <a:ext cx="3610017" cy="4979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8993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11611-7C7A-5A4D-B7E2-9184D17F2577}"/>
              </a:ext>
            </a:extLst>
          </p:cNvPr>
          <p:cNvSpPr>
            <a:spLocks noGrp="1"/>
          </p:cNvSpPr>
          <p:nvPr>
            <p:ph type="title"/>
          </p:nvPr>
        </p:nvSpPr>
        <p:spPr/>
        <p:txBody>
          <a:bodyPr/>
          <a:lstStyle/>
          <a:p>
            <a:r>
              <a:rPr lang="en-CN" dirty="0"/>
              <a:t>Timeline of Sevres</a:t>
            </a:r>
          </a:p>
        </p:txBody>
      </p:sp>
      <p:sp>
        <p:nvSpPr>
          <p:cNvPr id="3" name="Content Placeholder 2">
            <a:extLst>
              <a:ext uri="{FF2B5EF4-FFF2-40B4-BE49-F238E27FC236}">
                <a16:creationId xmlns:a16="http://schemas.microsoft.com/office/drawing/2014/main" id="{612FD0F1-4BC6-1046-AE79-28E4EB6CE88F}"/>
              </a:ext>
            </a:extLst>
          </p:cNvPr>
          <p:cNvSpPr>
            <a:spLocks noGrp="1"/>
          </p:cNvSpPr>
          <p:nvPr>
            <p:ph idx="1"/>
          </p:nvPr>
        </p:nvSpPr>
        <p:spPr/>
        <p:txBody>
          <a:bodyPr>
            <a:normAutofit fontScale="55000" lnSpcReduction="20000"/>
          </a:bodyPr>
          <a:lstStyle/>
          <a:p>
            <a:pPr marL="0" indent="0">
              <a:buNone/>
            </a:pPr>
            <a:r>
              <a:rPr lang="en-CN" dirty="0"/>
              <a:t>May 1919			Greco-Turkish War begins</a:t>
            </a:r>
          </a:p>
          <a:p>
            <a:pPr marL="0" indent="0">
              <a:buNone/>
            </a:pPr>
            <a:endParaRPr lang="en-CN" dirty="0"/>
          </a:p>
          <a:p>
            <a:pPr marL="0" indent="0">
              <a:buNone/>
            </a:pPr>
            <a:r>
              <a:rPr lang="en-CN" dirty="0"/>
              <a:t>February 1920			Conference of London</a:t>
            </a:r>
          </a:p>
          <a:p>
            <a:pPr marL="0" indent="0">
              <a:buNone/>
            </a:pPr>
            <a:endParaRPr lang="en-CN" dirty="0"/>
          </a:p>
          <a:p>
            <a:pPr marL="0" indent="0">
              <a:buNone/>
            </a:pPr>
            <a:r>
              <a:rPr lang="en-CN" dirty="0"/>
              <a:t>April 1920			Kemal Ataturk establishes alternative gover</a:t>
            </a:r>
            <a:r>
              <a:rPr lang="en-US" dirty="0"/>
              <a:t>n</a:t>
            </a:r>
            <a:r>
              <a:rPr lang="en-CN" dirty="0"/>
              <a:t>ment in Ankara</a:t>
            </a:r>
          </a:p>
          <a:p>
            <a:pPr marL="0" indent="0">
              <a:buNone/>
            </a:pPr>
            <a:endParaRPr lang="en-CN" dirty="0"/>
          </a:p>
          <a:p>
            <a:pPr marL="0" indent="0">
              <a:buNone/>
            </a:pPr>
            <a:r>
              <a:rPr lang="en-CN" dirty="0"/>
              <a:t>10 August 1920		Treaty Signed</a:t>
            </a:r>
          </a:p>
          <a:p>
            <a:pPr marL="0" indent="0">
              <a:buNone/>
            </a:pPr>
            <a:endParaRPr lang="en-CN" dirty="0"/>
          </a:p>
          <a:p>
            <a:pPr marL="0" indent="0">
              <a:buNone/>
            </a:pPr>
            <a:r>
              <a:rPr lang="en-CN" dirty="0"/>
              <a:t>March 1921			Ataturk signs Treaty of Moscow</a:t>
            </a:r>
          </a:p>
          <a:p>
            <a:pPr marL="0" indent="0">
              <a:buNone/>
            </a:pPr>
            <a:endParaRPr lang="en-CN" dirty="0"/>
          </a:p>
          <a:p>
            <a:pPr marL="0" indent="0">
              <a:buNone/>
            </a:pPr>
            <a:r>
              <a:rPr lang="en-CN" dirty="0"/>
              <a:t>October 1922			Ataturk is victorious in the Greco-Turkish War</a:t>
            </a:r>
          </a:p>
          <a:p>
            <a:pPr marL="0" indent="0">
              <a:buNone/>
            </a:pPr>
            <a:endParaRPr lang="en-CN" dirty="0"/>
          </a:p>
          <a:p>
            <a:pPr marL="0" indent="0">
              <a:buNone/>
            </a:pPr>
            <a:r>
              <a:rPr lang="en-CN" dirty="0"/>
              <a:t>1 November 1922		Mehmed VI resigns</a:t>
            </a:r>
          </a:p>
          <a:p>
            <a:pPr marL="0" indent="0">
              <a:buNone/>
            </a:pPr>
            <a:endParaRPr lang="en-CN" dirty="0"/>
          </a:p>
          <a:p>
            <a:pPr marL="0" indent="0">
              <a:buNone/>
            </a:pPr>
            <a:r>
              <a:rPr lang="en-CN" dirty="0"/>
              <a:t>23 August 1923		Treaty of Lausanne signed</a:t>
            </a:r>
          </a:p>
        </p:txBody>
      </p:sp>
    </p:spTree>
    <p:extLst>
      <p:ext uri="{BB962C8B-B14F-4D97-AF65-F5344CB8AC3E}">
        <p14:creationId xmlns:p14="http://schemas.microsoft.com/office/powerpoint/2010/main" val="22231184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1920">
            <a:extLst>
              <a:ext uri="{FF2B5EF4-FFF2-40B4-BE49-F238E27FC236}">
                <a16:creationId xmlns:a16="http://schemas.microsoft.com/office/drawing/2014/main" id="{CC06D1B8-87D0-644C-A0B2-F14632355E5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194955" y="457200"/>
            <a:ext cx="675409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55133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Turkey and the United States after World War I: National Memory, Local  Categories, and Provincializing the Transnational">
            <a:extLst>
              <a:ext uri="{FF2B5EF4-FFF2-40B4-BE49-F238E27FC236}">
                <a16:creationId xmlns:a16="http://schemas.microsoft.com/office/drawing/2014/main" id="{CD381BF4-5BC9-544B-822D-72FC6493D8A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5" r="1714" b="1"/>
          <a:stretch/>
        </p:blipFill>
        <p:spPr bwMode="auto">
          <a:xfrm>
            <a:off x="466256" y="623275"/>
            <a:ext cx="4105742" cy="5607882"/>
          </a:xfrm>
          <a:prstGeom prst="rect">
            <a:avLst/>
          </a:prstGeom>
          <a:noFill/>
          <a:extLst>
            <a:ext uri="{909E8E84-426E-40DD-AFC4-6F175D3DCCD1}">
              <a14:hiddenFill xmlns:a14="http://schemas.microsoft.com/office/drawing/2010/main">
                <a:solidFill>
                  <a:srgbClr val="FFFFFF"/>
                </a:solidFill>
              </a14:hiddenFill>
            </a:ext>
          </a:extLst>
        </p:spPr>
      </p:pic>
      <p:sp>
        <p:nvSpPr>
          <p:cNvPr id="75" name="Right Triangle 74">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086A5A31-B10A-4793-84D4-D785959AE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3900" y="623275"/>
            <a:ext cx="385622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DDA14E-7C55-8F42-8012-12A7765927E1}"/>
              </a:ext>
            </a:extLst>
          </p:cNvPr>
          <p:cNvSpPr>
            <a:spLocks noGrp="1"/>
          </p:cNvSpPr>
          <p:nvPr>
            <p:ph type="title"/>
          </p:nvPr>
        </p:nvSpPr>
        <p:spPr>
          <a:xfrm>
            <a:off x="5167374" y="1188637"/>
            <a:ext cx="3163604" cy="1597228"/>
          </a:xfrm>
        </p:spPr>
        <p:txBody>
          <a:bodyPr>
            <a:normAutofit/>
          </a:bodyPr>
          <a:lstStyle/>
          <a:p>
            <a:endParaRPr lang="en-CN" sz="4700"/>
          </a:p>
        </p:txBody>
      </p:sp>
      <p:sp>
        <p:nvSpPr>
          <p:cNvPr id="12294" name="Content Placeholder 12293">
            <a:extLst>
              <a:ext uri="{FF2B5EF4-FFF2-40B4-BE49-F238E27FC236}">
                <a16:creationId xmlns:a16="http://schemas.microsoft.com/office/drawing/2014/main" id="{7B58A2DD-392C-464E-9D55-648CEC9A4BC4}"/>
              </a:ext>
            </a:extLst>
          </p:cNvPr>
          <p:cNvSpPr>
            <a:spLocks noGrp="1"/>
          </p:cNvSpPr>
          <p:nvPr>
            <p:ph idx="1"/>
          </p:nvPr>
        </p:nvSpPr>
        <p:spPr>
          <a:xfrm>
            <a:off x="5167373" y="2998278"/>
            <a:ext cx="2938129" cy="1893762"/>
          </a:xfrm>
        </p:spPr>
        <p:txBody>
          <a:bodyPr anchor="t">
            <a:normAutofit/>
          </a:bodyPr>
          <a:lstStyle/>
          <a:p>
            <a:endParaRPr lang="en-US" sz="1700"/>
          </a:p>
        </p:txBody>
      </p:sp>
    </p:spTree>
    <p:extLst>
      <p:ext uri="{BB962C8B-B14F-4D97-AF65-F5344CB8AC3E}">
        <p14:creationId xmlns:p14="http://schemas.microsoft.com/office/powerpoint/2010/main" val="42436347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descr="Berge's Cartoon Blog: May 2020">
            <a:extLst>
              <a:ext uri="{FF2B5EF4-FFF2-40B4-BE49-F238E27FC236}">
                <a16:creationId xmlns:a16="http://schemas.microsoft.com/office/drawing/2014/main" id="{0C78E1AB-074E-874C-A293-178B1AD64C5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149983" y="457200"/>
            <a:ext cx="4844034"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98547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ight Triangle 72">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InterWar Era Cartoons from Punch magazine by Leonard Raven Hill | PUNCH  Magazine Cartoon Archive">
            <a:extLst>
              <a:ext uri="{FF2B5EF4-FFF2-40B4-BE49-F238E27FC236}">
                <a16:creationId xmlns:a16="http://schemas.microsoft.com/office/drawing/2014/main" id="{294A0851-ABA5-A24A-B49D-C2A306C9D32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740717" y="918546"/>
            <a:ext cx="3771842" cy="4979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82691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ight Triangle 72">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The National Archives Learning Curve | The Great War | Making peace |  Reaction to the Treaty of Versailles | Source 4">
            <a:extLst>
              <a:ext uri="{FF2B5EF4-FFF2-40B4-BE49-F238E27FC236}">
                <a16:creationId xmlns:a16="http://schemas.microsoft.com/office/drawing/2014/main" id="{F35DD3E3-2332-9248-95B8-9605AA8CD74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746939" y="918546"/>
            <a:ext cx="3759397" cy="4979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34000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ight Triangle 72">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C2FC8826-3A87-F646-8414-8CD73FFFD3A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927440" y="918546"/>
            <a:ext cx="3398395" cy="4979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59570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1299" y="321733"/>
            <a:ext cx="8660121"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Right Triangle 74">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4" name="Picture 2" descr="Interwar Era Cartoons from Punch magazine | PUNCH Magazine Cartoon Archive">
            <a:extLst>
              <a:ext uri="{FF2B5EF4-FFF2-40B4-BE49-F238E27FC236}">
                <a16:creationId xmlns:a16="http://schemas.microsoft.com/office/drawing/2014/main" id="{7ED27587-80B3-FD47-9507-9822C96E582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746938" y="918546"/>
            <a:ext cx="3759399" cy="4979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48624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1299" y="321733"/>
            <a:ext cx="8660121"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Right Triangle 74">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22" name="Picture 2" descr="The Treaty of Lausanne “1923” | Speaking English">
            <a:extLst>
              <a:ext uri="{FF2B5EF4-FFF2-40B4-BE49-F238E27FC236}">
                <a16:creationId xmlns:a16="http://schemas.microsoft.com/office/drawing/2014/main" id="{82245A1B-6303-BC40-AFC1-1CF21BDF89B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6533"/>
          <a:stretch/>
        </p:blipFill>
        <p:spPr bwMode="auto">
          <a:xfrm>
            <a:off x="1813473" y="918546"/>
            <a:ext cx="3626329" cy="4979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67705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ight Triangle 72">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0" name="Picture 2" descr="1923">
            <a:extLst>
              <a:ext uri="{FF2B5EF4-FFF2-40B4-BE49-F238E27FC236}">
                <a16:creationId xmlns:a16="http://schemas.microsoft.com/office/drawing/2014/main" id="{AA7780E6-5E8C-CF46-94DB-45F65A43238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118157" y="918546"/>
            <a:ext cx="5016961" cy="4979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51517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73" name="Freeform: Shape 72">
            <a:extLst>
              <a:ext uri="{FF2B5EF4-FFF2-40B4-BE49-F238E27FC236}">
                <a16:creationId xmlns:a16="http://schemas.microsoft.com/office/drawing/2014/main" id="{2F0E00C3-4613-415F-BE3A-78FBAD906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871380" cy="6858000"/>
          </a:xfrm>
          <a:custGeom>
            <a:avLst/>
            <a:gdLst>
              <a:gd name="connsiteX0" fmla="*/ 0 w 10495175"/>
              <a:gd name="connsiteY0" fmla="*/ 0 h 6858000"/>
              <a:gd name="connsiteX1" fmla="*/ 5289224 w 10495175"/>
              <a:gd name="connsiteY1" fmla="*/ 0 h 6858000"/>
              <a:gd name="connsiteX2" fmla="*/ 6736007 w 10495175"/>
              <a:gd name="connsiteY2" fmla="*/ 0 h 6858000"/>
              <a:gd name="connsiteX3" fmla="*/ 6998753 w 10495175"/>
              <a:gd name="connsiteY3" fmla="*/ 0 h 6858000"/>
              <a:gd name="connsiteX4" fmla="*/ 7778919 w 10495175"/>
              <a:gd name="connsiteY4" fmla="*/ 0 h 6858000"/>
              <a:gd name="connsiteX5" fmla="*/ 8872152 w 10495175"/>
              <a:gd name="connsiteY5" fmla="*/ 0 h 6858000"/>
              <a:gd name="connsiteX6" fmla="*/ 8894276 w 10495175"/>
              <a:gd name="connsiteY6" fmla="*/ 14997 h 6858000"/>
              <a:gd name="connsiteX7" fmla="*/ 10495175 w 10495175"/>
              <a:gd name="connsiteY7" fmla="*/ 3621656 h 6858000"/>
              <a:gd name="connsiteX8" fmla="*/ 8620825 w 10495175"/>
              <a:gd name="connsiteY8" fmla="*/ 6374814 h 6858000"/>
              <a:gd name="connsiteX9" fmla="*/ 8104177 w 10495175"/>
              <a:gd name="connsiteY9" fmla="*/ 6780599 h 6858000"/>
              <a:gd name="connsiteX10" fmla="*/ 7992421 w 10495175"/>
              <a:gd name="connsiteY10" fmla="*/ 6858000 h 6858000"/>
              <a:gd name="connsiteX11" fmla="*/ 7778919 w 10495175"/>
              <a:gd name="connsiteY11" fmla="*/ 6858000 h 6858000"/>
              <a:gd name="connsiteX12" fmla="*/ 6998753 w 10495175"/>
              <a:gd name="connsiteY12" fmla="*/ 6858000 h 6858000"/>
              <a:gd name="connsiteX13" fmla="*/ 6736007 w 10495175"/>
              <a:gd name="connsiteY13" fmla="*/ 6858000 h 6858000"/>
              <a:gd name="connsiteX14" fmla="*/ 5289224 w 10495175"/>
              <a:gd name="connsiteY14" fmla="*/ 6858000 h 6858000"/>
              <a:gd name="connsiteX15" fmla="*/ 0 w 10495175"/>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95175" h="6858000">
                <a:moveTo>
                  <a:pt x="0" y="0"/>
                </a:moveTo>
                <a:lnTo>
                  <a:pt x="5289224" y="0"/>
                </a:lnTo>
                <a:lnTo>
                  <a:pt x="6736007" y="0"/>
                </a:lnTo>
                <a:lnTo>
                  <a:pt x="6998753" y="0"/>
                </a:lnTo>
                <a:lnTo>
                  <a:pt x="7778919" y="0"/>
                </a:lnTo>
                <a:lnTo>
                  <a:pt x="8872152" y="0"/>
                </a:lnTo>
                <a:lnTo>
                  <a:pt x="8894276" y="14997"/>
                </a:lnTo>
                <a:cubicBezTo>
                  <a:pt x="9921439" y="754641"/>
                  <a:pt x="10495175" y="2093192"/>
                  <a:pt x="10495175" y="3621656"/>
                </a:cubicBezTo>
                <a:cubicBezTo>
                  <a:pt x="10495175" y="4969131"/>
                  <a:pt x="9566450" y="5602839"/>
                  <a:pt x="8620825" y="6374814"/>
                </a:cubicBezTo>
                <a:cubicBezTo>
                  <a:pt x="8448622" y="6515397"/>
                  <a:pt x="8277995" y="6653108"/>
                  <a:pt x="8104177" y="6780599"/>
                </a:cubicBezTo>
                <a:lnTo>
                  <a:pt x="7992421" y="6858000"/>
                </a:lnTo>
                <a:lnTo>
                  <a:pt x="7778919" y="6858000"/>
                </a:lnTo>
                <a:lnTo>
                  <a:pt x="6998753" y="6858000"/>
                </a:lnTo>
                <a:lnTo>
                  <a:pt x="6736007" y="6858000"/>
                </a:lnTo>
                <a:lnTo>
                  <a:pt x="528922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5" name="Freeform: Shape 74">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98515" y="0"/>
            <a:ext cx="1897292"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7" name="Freeform: Shape 76">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39473" y="0"/>
            <a:ext cx="1902325"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7170" name="Picture 2" descr="ArcGreek on Twitter: &quot;Ismet pasha signs for Turkey the Treaty of Lausanne  (24 July 1923), which breaks the Treaty of Sevres (10 Aug 1920). The broken  vase perhaps a comment on the">
            <a:extLst>
              <a:ext uri="{FF2B5EF4-FFF2-40B4-BE49-F238E27FC236}">
                <a16:creationId xmlns:a16="http://schemas.microsoft.com/office/drawing/2014/main" id="{7E43AB58-FD91-EC4E-8562-013667C1FAE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910346" y="916674"/>
            <a:ext cx="3428543" cy="5023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30094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1299" y="321733"/>
            <a:ext cx="8660121"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Right Triangle 74">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434" name="Picture 2" descr="1923">
            <a:extLst>
              <a:ext uri="{FF2B5EF4-FFF2-40B4-BE49-F238E27FC236}">
                <a16:creationId xmlns:a16="http://schemas.microsoft.com/office/drawing/2014/main" id="{425202C5-C2CC-024B-AE95-C7DA79E11B9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865199" y="918546"/>
            <a:ext cx="3522878" cy="4979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85887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1299" y="321733"/>
            <a:ext cx="8660121"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Right Triangle 74">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218" name="Picture 2" descr="The Treaty of Versailles | Boundless World History">
            <a:extLst>
              <a:ext uri="{FF2B5EF4-FFF2-40B4-BE49-F238E27FC236}">
                <a16:creationId xmlns:a16="http://schemas.microsoft.com/office/drawing/2014/main" id="{781D1BA4-D59C-0749-BF86-2FD9C3F185E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379714" y="918546"/>
            <a:ext cx="4493848" cy="4979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64707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1299" y="321733"/>
            <a:ext cx="8660121"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Right Triangle 74">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42" name="Picture 2" descr="League of Nations Successes Flashcards | Quizlet">
            <a:extLst>
              <a:ext uri="{FF2B5EF4-FFF2-40B4-BE49-F238E27FC236}">
                <a16:creationId xmlns:a16="http://schemas.microsoft.com/office/drawing/2014/main" id="{142B3505-F570-6D4F-96D2-F8B44BE608B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361041" y="918546"/>
            <a:ext cx="4531193" cy="4979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70124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3DAD86CA-8235-409B-982B-5E7A033E2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9F234FBA-3501-47B4-AE0C-AA4AFBC8F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B5EF893B-0491-416E-9D33-BADE96007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348" y="551961"/>
            <a:ext cx="8249304"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Were the Peace Treaties ( ) fair? - ppt video online download">
            <a:extLst>
              <a:ext uri="{FF2B5EF4-FFF2-40B4-BE49-F238E27FC236}">
                <a16:creationId xmlns:a16="http://schemas.microsoft.com/office/drawing/2014/main" id="{F118D487-2CEB-F946-B7AA-46301BCC2279}"/>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1" b="15545"/>
          <a:stretch/>
        </p:blipFill>
        <p:spPr bwMode="auto">
          <a:xfrm>
            <a:off x="628650" y="754148"/>
            <a:ext cx="7886700" cy="4995575"/>
          </a:xfrm>
          <a:prstGeom prst="rect">
            <a:avLst/>
          </a:prstGeom>
          <a:noFill/>
          <a:extLst>
            <a:ext uri="{909E8E84-426E-40DD-AFC4-6F175D3DCCD1}">
              <a14:hiddenFill xmlns:a14="http://schemas.microsoft.com/office/drawing/2010/main">
                <a:solidFill>
                  <a:srgbClr val="FFFFFF"/>
                </a:solidFill>
              </a14:hiddenFill>
            </a:ext>
          </a:extLst>
        </p:spPr>
      </p:pic>
      <p:cxnSp>
        <p:nvCxnSpPr>
          <p:cNvPr id="77" name="Straight Connector 76">
            <a:extLst>
              <a:ext uri="{FF2B5EF4-FFF2-40B4-BE49-F238E27FC236}">
                <a16:creationId xmlns:a16="http://schemas.microsoft.com/office/drawing/2014/main" id="{469F4FF8-F8B0-4630-BA1B-0D8B324CD5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47348" y="6329769"/>
            <a:ext cx="825017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97279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ight Triangle 72">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descr="Index of /Versailles/Images/Cartoons">
            <a:extLst>
              <a:ext uri="{FF2B5EF4-FFF2-40B4-BE49-F238E27FC236}">
                <a16:creationId xmlns:a16="http://schemas.microsoft.com/office/drawing/2014/main" id="{87FAEDC9-D13F-F248-9119-8EC4F04DBA5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114165" y="918546"/>
            <a:ext cx="3024945" cy="4979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19437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1167</TotalTime>
  <Words>376</Words>
  <Application>Microsoft Macintosh PowerPoint</Application>
  <PresentationFormat>On-screen Show (4:3)</PresentationFormat>
  <Paragraphs>61</Paragraphs>
  <Slides>55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55</vt:i4>
      </vt:variant>
    </vt:vector>
  </HeadingPairs>
  <TitlesOfParts>
    <vt:vector size="59" baseType="lpstr">
      <vt:lpstr>Meiryo</vt:lpstr>
      <vt:lpstr>Arial</vt:lpstr>
      <vt:lpstr>Calibri</vt:lpstr>
      <vt:lpstr>Office Theme</vt:lpstr>
      <vt:lpstr>Versailles Cartoons</vt:lpstr>
      <vt:lpstr>Timeline of Versailles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 Events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Other Treaties</vt:lpstr>
      <vt:lpstr>PowerPoint Presentation</vt:lpstr>
      <vt:lpstr>PowerPoint Presentation</vt:lpstr>
      <vt:lpstr>PowerPoint Presentation</vt:lpstr>
      <vt:lpstr>PowerPoint Presentation</vt:lpstr>
      <vt:lpstr>Timeline of Sevres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Versailles Cartoons</dc:title>
  <dc:creator>Steven Spence 向南</dc:creator>
  <cp:lastModifiedBy>Steven Spence 向南</cp:lastModifiedBy>
  <cp:revision>7</cp:revision>
  <dcterms:created xsi:type="dcterms:W3CDTF">2021-05-04T06:38:31Z</dcterms:created>
  <dcterms:modified xsi:type="dcterms:W3CDTF">2021-05-05T02:06:06Z</dcterms:modified>
</cp:coreProperties>
</file>