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256" r:id="rId2"/>
    <p:sldId id="284" r:id="rId3"/>
    <p:sldId id="285" r:id="rId4"/>
    <p:sldId id="286" r:id="rId5"/>
    <p:sldId id="287" r:id="rId6"/>
    <p:sldId id="279" r:id="rId7"/>
    <p:sldId id="280" r:id="rId8"/>
    <p:sldId id="288" r:id="rId9"/>
    <p:sldId id="289" r:id="rId10"/>
    <p:sldId id="290" r:id="rId11"/>
    <p:sldId id="291" r:id="rId12"/>
    <p:sldId id="298" r:id="rId13"/>
    <p:sldId id="303" r:id="rId14"/>
    <p:sldId id="297" r:id="rId15"/>
    <p:sldId id="257" r:id="rId16"/>
    <p:sldId id="304" r:id="rId17"/>
    <p:sldId id="292" r:id="rId18"/>
    <p:sldId id="305" r:id="rId19"/>
    <p:sldId id="275" r:id="rId20"/>
    <p:sldId id="276" r:id="rId21"/>
    <p:sldId id="266" r:id="rId22"/>
    <p:sldId id="272" r:id="rId23"/>
    <p:sldId id="299" r:id="rId24"/>
    <p:sldId id="273" r:id="rId25"/>
    <p:sldId id="274" r:id="rId26"/>
    <p:sldId id="267" r:id="rId27"/>
    <p:sldId id="258" r:id="rId28"/>
    <p:sldId id="282" r:id="rId29"/>
    <p:sldId id="264" r:id="rId30"/>
    <p:sldId id="262" r:id="rId31"/>
    <p:sldId id="263" r:id="rId32"/>
    <p:sldId id="300" r:id="rId33"/>
    <p:sldId id="259" r:id="rId34"/>
    <p:sldId id="260" r:id="rId35"/>
    <p:sldId id="261" r:id="rId36"/>
    <p:sldId id="302" r:id="rId37"/>
    <p:sldId id="265" r:id="rId38"/>
    <p:sldId id="271" r:id="rId39"/>
    <p:sldId id="268" r:id="rId40"/>
    <p:sldId id="269" r:id="rId41"/>
    <p:sldId id="270" r:id="rId42"/>
    <p:sldId id="293" r:id="rId43"/>
    <p:sldId id="294" r:id="rId44"/>
    <p:sldId id="283" r:id="rId45"/>
    <p:sldId id="277" r:id="rId46"/>
    <p:sldId id="301" r:id="rId47"/>
    <p:sldId id="278" r:id="rId48"/>
    <p:sldId id="281" r:id="rId49"/>
    <p:sldId id="296" r:id="rId50"/>
    <p:sldId id="295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9" d="100"/>
          <a:sy n="19" d="100"/>
        </p:scale>
        <p:origin x="-4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19C3C-FB44-7D42-9C13-BD24E1BFBE73}" type="datetimeFigureOut">
              <a:rPr lang="en-US" smtClean="0"/>
              <a:t>1/25/18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BF617-1E60-BA4C-9DE4-5EA47478C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84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BF617-1E60-BA4C-9DE4-5EA47478C5C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5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C3EA5-49FC-B84F-81A6-1B723E4F6955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7411-986B-9D4C-B46C-DB395076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C3EA5-49FC-B84F-81A6-1B723E4F6955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7411-986B-9D4C-B46C-DB395076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C3EA5-49FC-B84F-81A6-1B723E4F6955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7411-986B-9D4C-B46C-DB395076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C3EA5-49FC-B84F-81A6-1B723E4F6955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7411-986B-9D4C-B46C-DB395076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C3EA5-49FC-B84F-81A6-1B723E4F6955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7411-986B-9D4C-B46C-DB395076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C3EA5-49FC-B84F-81A6-1B723E4F6955}" type="datetimeFigureOut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7411-986B-9D4C-B46C-DB395076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C3EA5-49FC-B84F-81A6-1B723E4F6955}" type="datetimeFigureOut">
              <a:rPr lang="en-US" smtClean="0"/>
              <a:t>1/25/18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7411-986B-9D4C-B46C-DB395076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C3EA5-49FC-B84F-81A6-1B723E4F6955}" type="datetimeFigureOut">
              <a:rPr lang="en-US" smtClean="0"/>
              <a:t>1/25/18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7411-986B-9D4C-B46C-DB395076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C3EA5-49FC-B84F-81A6-1B723E4F6955}" type="datetimeFigureOut">
              <a:rPr lang="en-US" smtClean="0"/>
              <a:t>1/25/18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7411-986B-9D4C-B46C-DB395076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C3EA5-49FC-B84F-81A6-1B723E4F6955}" type="datetimeFigureOut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7411-986B-9D4C-B46C-DB395076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C3EA5-49FC-B84F-81A6-1B723E4F6955}" type="datetimeFigureOut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7411-986B-9D4C-B46C-DB395076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C3EA5-49FC-B84F-81A6-1B723E4F6955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97411-986B-9D4C-B46C-DB395076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Building of the Berlin Wall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7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West Berlin in the 1950’s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202" b="92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9703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Berlin</a:t>
            </a:r>
            <a:endParaRPr lang="en-US" dirty="0"/>
          </a:p>
        </p:txBody>
      </p:sp>
      <p:pic>
        <p:nvPicPr>
          <p:cNvPr id="4" name="Content Placeholder 3" descr="berlindus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9" b="9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2004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Berlin 1959</a:t>
            </a:r>
            <a:endParaRPr lang="en-US" dirty="0"/>
          </a:p>
        </p:txBody>
      </p:sp>
      <p:pic>
        <p:nvPicPr>
          <p:cNvPr id="4" name="Content Placeholder 3" descr="http_%2F%2Fcdn.cnn.com%2Fcnnnext%2Fdam%2Fassets%2F170925112704-gendarmenmarkt-11-september-195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3" r="-11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7694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Karl Marx Boulevard</a:t>
            </a:r>
            <a:endParaRPr lang="en-US" dirty="0"/>
          </a:p>
        </p:txBody>
      </p:sp>
      <p:pic>
        <p:nvPicPr>
          <p:cNvPr id="4" name="Content Placeholder 3" descr="7df7e45bb5dce6c528e5b8194561a9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 b="126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1169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East Berlin in the 1950’s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http_%2F%2Fcdn.cnn.com%2Fcnnnext%2Fdam%2Fassets%2F170925112535-communist-propaganda-19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" b="11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8959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Earlier Version from 1953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114" r="-101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715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Strikes in 1953</a:t>
            </a:r>
            <a:endParaRPr lang="en-US" dirty="0"/>
          </a:p>
        </p:txBody>
      </p:sp>
      <p:pic>
        <p:nvPicPr>
          <p:cNvPr id="4" name="Content Placeholder 3" descr="83a6a784109067be3830256e81bf33f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9" b="126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2181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Russian Troops return 1956 (from a memorial)</a:t>
            </a:r>
            <a:endParaRPr lang="en-US" dirty="0"/>
          </a:p>
        </p:txBody>
      </p:sp>
      <p:pic>
        <p:nvPicPr>
          <p:cNvPr id="4" name="Content Placeholder 3" descr="berlin-wall-1950s-60s-16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5" b="118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5203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mericansector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00" r="-121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9582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Barricades go up on 13 August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5378" r="-253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297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was the Berlin Wall Built?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Ulbricht’s policies had seen 3.1 million leave the GDR by 1961.  It was incredibly repressive (1953 strikes), Stalinist style rule with little economic or political freedoms.</a:t>
            </a:r>
          </a:p>
          <a:p>
            <a:r>
              <a:rPr lang="en-US" dirty="0" smtClean="0"/>
              <a:t>After 1960, the GDR pursued an independent foreign policy with the more volatile Mao. Khrushchev worried that if they didn’t intervene then the GDR would get itself potentially involved in a war with NATO.</a:t>
            </a:r>
          </a:p>
          <a:p>
            <a:r>
              <a:rPr lang="en-US" dirty="0" smtClean="0"/>
              <a:t>In June, Kennedy implies that NATO will only intervene to protect W Berliners and in July , Fulbright openly asks why they don’t simply close the border. </a:t>
            </a:r>
          </a:p>
          <a:p>
            <a:r>
              <a:rPr lang="en-US" dirty="0" smtClean="0"/>
              <a:t>After the ultimatum, the number leaving reached crisis levels (2000 a day), the GDR could no longer function.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37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GDR Tanks wait in case of emergency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724" r="-147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29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Shortly after construction in August 1961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3290" r="-132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534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Marking out </a:t>
            </a:r>
            <a:r>
              <a:rPr lang="en-US" dirty="0" err="1" smtClean="0"/>
              <a:t>Potsdamer</a:t>
            </a:r>
            <a:r>
              <a:rPr lang="en-US" dirty="0" smtClean="0"/>
              <a:t> </a:t>
            </a:r>
            <a:r>
              <a:rPr lang="en-US" dirty="0" err="1" smtClean="0"/>
              <a:t>Platz</a:t>
            </a:r>
            <a:r>
              <a:rPr lang="en-US" dirty="0" smtClean="0"/>
              <a:t> while British Soldiers look 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3533" r="-63533"/>
          <a:stretch>
            <a:fillRect/>
          </a:stretch>
        </p:blipFill>
        <p:spPr>
          <a:xfrm>
            <a:off x="457200" y="160019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1137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Guards face off in August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berlin-wall-1950s-60s-3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2" b="134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4898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Berliner’s watch construction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3811" r="-638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383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Brandenburg Gate on 13 August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3126" r="-13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918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West German toddler tries the door of a house that has been sealed up to form part of the Wall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0390" r="-203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168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Woman looking through in 1961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114" r="-101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295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Vice President Johnson in Berlin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028" r="-210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827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West Berliners protest at the construction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157" r="-11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599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was Berlin so tense in the 1960’s?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It was a symbol of the division between the West and the Soviet Bloc. It is in the </a:t>
            </a:r>
            <a:r>
              <a:rPr lang="en-US" dirty="0" err="1" smtClean="0"/>
              <a:t>centre</a:t>
            </a:r>
            <a:r>
              <a:rPr lang="en-US" dirty="0" smtClean="0"/>
              <a:t> of E Germany and is easily accessible.</a:t>
            </a:r>
          </a:p>
          <a:p>
            <a:r>
              <a:rPr lang="en-US" dirty="0" smtClean="0"/>
              <a:t>In 1958, Khrushchev delivers an ultimatum for the Allies to make Berlin a free city. Berlin is the allies weak point ‘testicles’. Khrushchev increases his own standing after the ultimatum passes, but so too does Eisenhower.</a:t>
            </a:r>
          </a:p>
          <a:p>
            <a:r>
              <a:rPr lang="en-US" dirty="0" smtClean="0"/>
              <a:t>In 1961, Khrushchev again puts pressure on Kennedy by delivering another ultimatum of 6 months at the Vienna Conference; he thinks that Kennedy is weak and controlled by his advisors.</a:t>
            </a:r>
          </a:p>
          <a:p>
            <a:r>
              <a:rPr lang="en-US" dirty="0" smtClean="0"/>
              <a:t>On August 12 1961, the SU completely separated Berlin with a wall.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06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American troops face East German’s during construction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3369" r="-133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055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West Berliner’s watch a GDR patrolman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792" r="-10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3899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Honecker</a:t>
            </a:r>
            <a:r>
              <a:rPr lang="en-US" dirty="0" smtClean="0"/>
              <a:t> visits the </a:t>
            </a:r>
            <a:r>
              <a:rPr lang="en-US" dirty="0" err="1" smtClean="0"/>
              <a:t>contruction</a:t>
            </a:r>
            <a:r>
              <a:rPr lang="en-US" dirty="0" smtClean="0"/>
              <a:t> workers</a:t>
            </a:r>
            <a:endParaRPr lang="en-US" dirty="0"/>
          </a:p>
        </p:txBody>
      </p:sp>
      <p:pic>
        <p:nvPicPr>
          <p:cNvPr id="4" name="Content Placeholder 3" descr="berlin-wall-1950s-60s-19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7" b="187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5217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Woman who escaped talks to her mother in 1961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114" r="-101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716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Boy makes it over an early version of the Wall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114" r="-101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0367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West German Man show his son the other side of the Wall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6422" r="-764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6867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Married Couple wave to relatives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berlin-wall-1950s-60s-22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17" r="-762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2297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GDR Policeman uses a mirror to stop photographers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0653" b="30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006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famous ‘Leap of Faith’ photograph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23311" r="-233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809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East Germans hide in tall grass to wait for a chance for an attempt to jump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672" r="-176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79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did the Allies react to the Berlin Wall?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Initial reaction was surprise. Expecting nothing to October (Party Conference). Kennedy did not know until 18 hours after it was built.</a:t>
            </a:r>
          </a:p>
          <a:p>
            <a:r>
              <a:rPr lang="en-US" dirty="0" smtClean="0"/>
              <a:t>Kennedy was cautious. Protest was only issued four days after, no demand to take it down.</a:t>
            </a:r>
          </a:p>
          <a:p>
            <a:r>
              <a:rPr lang="en-US" dirty="0" smtClean="0"/>
              <a:t>‘Wall is better than a War’. Britain and France were not offering much support. Kennedy </a:t>
            </a:r>
            <a:r>
              <a:rPr lang="en-US" dirty="0" err="1" smtClean="0"/>
              <a:t>realises</a:t>
            </a:r>
            <a:r>
              <a:rPr lang="en-US" dirty="0" smtClean="0"/>
              <a:t> that the wall represents a propaganda victory.</a:t>
            </a:r>
          </a:p>
          <a:p>
            <a:r>
              <a:rPr lang="en-US" dirty="0" smtClean="0"/>
              <a:t>VP Johnson is sent 20 August to reassure Berliners and received a huge ovation.</a:t>
            </a:r>
          </a:p>
          <a:p>
            <a:r>
              <a:rPr lang="en-US" dirty="0" smtClean="0"/>
              <a:t>President Kennedy visits in June 1963, huge crowds ‘</a:t>
            </a:r>
            <a:r>
              <a:rPr lang="en-US" dirty="0" err="1" smtClean="0"/>
              <a:t>Ich</a:t>
            </a:r>
            <a:r>
              <a:rPr lang="en-US" dirty="0" smtClean="0"/>
              <a:t> Ben </a:t>
            </a:r>
            <a:r>
              <a:rPr lang="en-US" dirty="0" err="1" smtClean="0"/>
              <a:t>Ein</a:t>
            </a:r>
            <a:r>
              <a:rPr lang="en-US" dirty="0" smtClean="0"/>
              <a:t> Berliner’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2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West German Police wait to assist any potential refugees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327" b="73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482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GDR Guard returns a ball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7356" r="-87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393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Girls talk to their </a:t>
            </a:r>
            <a:r>
              <a:rPr lang="en-US" dirty="0" err="1" smtClean="0"/>
              <a:t>Granparents</a:t>
            </a:r>
            <a:endParaRPr lang="en-US" dirty="0"/>
          </a:p>
        </p:txBody>
      </p:sp>
      <p:pic>
        <p:nvPicPr>
          <p:cNvPr id="4" name="Content Placeholder 3" descr="berlin-wall-1950s-60s-11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67" r="-61467"/>
          <a:stretch>
            <a:fillRect/>
          </a:stretch>
        </p:blipFill>
        <p:spPr>
          <a:xfrm>
            <a:off x="-679397" y="1600200"/>
            <a:ext cx="10636661" cy="5849754"/>
          </a:xfrm>
        </p:spPr>
      </p:pic>
    </p:spTree>
    <p:extLst>
      <p:ext uri="{BB962C8B-B14F-4D97-AF65-F5344CB8AC3E}">
        <p14:creationId xmlns:p14="http://schemas.microsoft.com/office/powerpoint/2010/main" val="2011078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 escape in the Early Phase</a:t>
            </a:r>
            <a:endParaRPr lang="en-US" dirty="0"/>
          </a:p>
        </p:txBody>
      </p:sp>
      <p:pic>
        <p:nvPicPr>
          <p:cNvPr id="4" name="Content Placeholder 3" descr="berlin-wall-1950s-60s-13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163" r="-78163"/>
          <a:stretch>
            <a:fillRect/>
          </a:stretch>
        </p:blipFill>
        <p:spPr>
          <a:xfrm>
            <a:off x="457200" y="1663407"/>
            <a:ext cx="9560306" cy="5257800"/>
          </a:xfrm>
        </p:spPr>
      </p:pic>
    </p:spTree>
    <p:extLst>
      <p:ext uri="{BB962C8B-B14F-4D97-AF65-F5344CB8AC3E}">
        <p14:creationId xmlns:p14="http://schemas.microsoft.com/office/powerpoint/2010/main" val="2374702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Peter </a:t>
            </a:r>
            <a:r>
              <a:rPr lang="en-US" dirty="0" err="1" smtClean="0"/>
              <a:t>Fechter</a:t>
            </a:r>
            <a:r>
              <a:rPr lang="en-US" dirty="0" smtClean="0"/>
              <a:t> – The first person to be shot crossing </a:t>
            </a:r>
            <a:r>
              <a:rPr lang="en-US" smtClean="0"/>
              <a:t>the Wall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4795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East Berliner’s wave to friends nearly a month after construction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308" r="-93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846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Protests on the First Anniversary</a:t>
            </a:r>
            <a:endParaRPr lang="en-US" dirty="0"/>
          </a:p>
        </p:txBody>
      </p:sp>
      <p:pic>
        <p:nvPicPr>
          <p:cNvPr id="4" name="Content Placeholder 3" descr="berlin-wall-1950s-60s-21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6" b="123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55658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 begins on the death strip in October 1961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903" r="-419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417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President Kennedy views the Berlin Wall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031" r="-220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134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and Eastern Guards Chat</a:t>
            </a:r>
            <a:endParaRPr lang="en-US" dirty="0"/>
          </a:p>
        </p:txBody>
      </p:sp>
      <p:pic>
        <p:nvPicPr>
          <p:cNvPr id="4" name="Content Placeholder 3" descr="http_%2F%2Fcdn.cnn.com%2Fcnnnext%2Fdam%2Fassets%2F170925112446-camaraderie-at-the-wall-east-berlin-196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" b="11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3699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it effect Berliners?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239 were killed trying to cross the border. 5000 were successful.</a:t>
            </a:r>
          </a:p>
          <a:p>
            <a:r>
              <a:rPr lang="en-US" dirty="0" smtClean="0"/>
              <a:t>7200 were arrested and sent to </a:t>
            </a:r>
            <a:r>
              <a:rPr lang="en-US" dirty="0" err="1" smtClean="0"/>
              <a:t>Hohenschonhausen</a:t>
            </a:r>
            <a:endParaRPr lang="en-US" dirty="0" smtClean="0"/>
          </a:p>
          <a:p>
            <a:r>
              <a:rPr lang="en-US" dirty="0" smtClean="0"/>
              <a:t>32,000 lost their jobs. 24,000 only low skilled forever.</a:t>
            </a:r>
          </a:p>
          <a:p>
            <a:r>
              <a:rPr lang="en-US" dirty="0" smtClean="0"/>
              <a:t>High </a:t>
            </a:r>
            <a:r>
              <a:rPr lang="en-US" dirty="0" err="1" smtClean="0"/>
              <a:t>schoolers</a:t>
            </a:r>
            <a:r>
              <a:rPr lang="en-US" dirty="0" smtClean="0"/>
              <a:t> could not finish their education. The rest were split up around the city.</a:t>
            </a:r>
          </a:p>
          <a:p>
            <a:r>
              <a:rPr lang="en-US" dirty="0" smtClean="0"/>
              <a:t>Families were separated for 28 years.</a:t>
            </a:r>
          </a:p>
          <a:p>
            <a:r>
              <a:rPr lang="en-US" dirty="0" smtClean="0"/>
              <a:t>Some E Berliners who did not work in the W supported it, felt they were freeloaders.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7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GDR Explanation of the Wall</a:t>
            </a:r>
            <a:endParaRPr lang="en-US" dirty="0"/>
          </a:p>
        </p:txBody>
      </p:sp>
      <p:pic>
        <p:nvPicPr>
          <p:cNvPr id="4" name="Content Placeholder 3" descr="http_%2F%2Fcdn.cnn.com%2Fcnnnext%2Fdam%2Fassets%2F170925112512-checkpoint-charlie-24-december-196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" b="11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0603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Walter Ulbricht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1654" r="-31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453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Erich </a:t>
            </a:r>
            <a:r>
              <a:rPr lang="en-US" dirty="0" err="1" smtClean="0"/>
              <a:t>Honecker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3976" r="-739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2110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Willy Brandt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0177" r="-70177"/>
          <a:stretch>
            <a:fillRect/>
          </a:stretch>
        </p:blipFill>
        <p:spPr>
          <a:xfrm>
            <a:off x="457200" y="192777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77441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204" b="142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5953684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4339</TotalTime>
  <Words>743</Words>
  <Application>Microsoft Macintosh PowerPoint</Application>
  <PresentationFormat>On-screen Show (4:3)</PresentationFormat>
  <Paragraphs>68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Black</vt:lpstr>
      <vt:lpstr>The Building of the Berlin Wall</vt:lpstr>
      <vt:lpstr>Why was the Berlin Wall Built?</vt:lpstr>
      <vt:lpstr>Why was Berlin so tense in the 1960’s?</vt:lpstr>
      <vt:lpstr>How did the Allies react to the Berlin Wall?</vt:lpstr>
      <vt:lpstr>How did it effect Berliners?</vt:lpstr>
      <vt:lpstr>Walter Ulbricht</vt:lpstr>
      <vt:lpstr>Erich Honecker</vt:lpstr>
      <vt:lpstr>Willy Brandt</vt:lpstr>
      <vt:lpstr>PowerPoint Presentation</vt:lpstr>
      <vt:lpstr>West Berlin in the 1950’s </vt:lpstr>
      <vt:lpstr>West Berlin</vt:lpstr>
      <vt:lpstr>East Berlin 1959</vt:lpstr>
      <vt:lpstr>Karl Marx Boulevard</vt:lpstr>
      <vt:lpstr>East Berlin in the 1950’s </vt:lpstr>
      <vt:lpstr>Earlier Version from 1953</vt:lpstr>
      <vt:lpstr>Strikes in 1953</vt:lpstr>
      <vt:lpstr>Russian Troops return 1956 (from a memorial)</vt:lpstr>
      <vt:lpstr>PowerPoint Presentation</vt:lpstr>
      <vt:lpstr>Barricades go up on 13 August</vt:lpstr>
      <vt:lpstr>GDR Tanks wait in case of emergency</vt:lpstr>
      <vt:lpstr>Shortly after construction in August 1961</vt:lpstr>
      <vt:lpstr>Marking out Potsdamer Platz while British Soldiers look on</vt:lpstr>
      <vt:lpstr>Guards face off in August </vt:lpstr>
      <vt:lpstr>West Berliner’s watch construction</vt:lpstr>
      <vt:lpstr>Brandenburg Gate on 13 August</vt:lpstr>
      <vt:lpstr>West German toddler tries the door of a house that has been sealed up to form part of the Wall</vt:lpstr>
      <vt:lpstr>Woman looking through in 1961</vt:lpstr>
      <vt:lpstr>Vice President Johnson in Berlin</vt:lpstr>
      <vt:lpstr>West Berliners protest at the construction</vt:lpstr>
      <vt:lpstr>American troops face East German’s during construction</vt:lpstr>
      <vt:lpstr>West Berliner’s watch a GDR patrolman</vt:lpstr>
      <vt:lpstr>Honecker visits the contruction workers</vt:lpstr>
      <vt:lpstr>A Woman who escaped talks to her mother in 1961</vt:lpstr>
      <vt:lpstr>A Boy makes it over an early version of the Wall</vt:lpstr>
      <vt:lpstr>West German Man show his son the other side of the Wall</vt:lpstr>
      <vt:lpstr>Married Couple wave to relatives </vt:lpstr>
      <vt:lpstr>GDR Policeman uses a mirror to stop photographers</vt:lpstr>
      <vt:lpstr>The famous ‘Leap of Faith’ photograph</vt:lpstr>
      <vt:lpstr>East Germans hide in tall grass to wait for a chance for an attempt to jump</vt:lpstr>
      <vt:lpstr>West German Police wait to assist any potential refugees</vt:lpstr>
      <vt:lpstr>GDR Guard returns a ball</vt:lpstr>
      <vt:lpstr>Two Girls talk to their Granparents</vt:lpstr>
      <vt:lpstr>Women escape in the Early Phase</vt:lpstr>
      <vt:lpstr>Peter Fechter – The first person to be shot crossing the Wall</vt:lpstr>
      <vt:lpstr>East Berliner’s wave to friends nearly a month after construction</vt:lpstr>
      <vt:lpstr>Protests on the First Anniversary</vt:lpstr>
      <vt:lpstr>Work begins on the death strip in October 1961</vt:lpstr>
      <vt:lpstr>President Kennedy views the Berlin Wall</vt:lpstr>
      <vt:lpstr>Western and Eastern Guards Chat</vt:lpstr>
      <vt:lpstr>GDR Explanation of the Wall</vt:lpstr>
    </vt:vector>
  </TitlesOfParts>
  <Company>YK Pao History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Building of the Berlin Wall</dc:title>
  <dc:creator>Steven Spence</dc:creator>
  <cp:lastModifiedBy>Steven Spence</cp:lastModifiedBy>
  <cp:revision>24</cp:revision>
  <dcterms:created xsi:type="dcterms:W3CDTF">2016-02-15T11:06:20Z</dcterms:created>
  <dcterms:modified xsi:type="dcterms:W3CDTF">2018-01-25T03:35:35Z</dcterms:modified>
</cp:coreProperties>
</file>