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7" r:id="rId5"/>
    <p:sldId id="267" r:id="rId6"/>
    <p:sldId id="272" r:id="rId7"/>
    <p:sldId id="274" r:id="rId8"/>
    <p:sldId id="275" r:id="rId9"/>
    <p:sldId id="277" r:id="rId10"/>
    <p:sldId id="278" r:id="rId11"/>
    <p:sldId id="279" r:id="rId12"/>
    <p:sldId id="280" r:id="rId13"/>
    <p:sldId id="290" r:id="rId14"/>
    <p:sldId id="306" r:id="rId15"/>
    <p:sldId id="291" r:id="rId16"/>
    <p:sldId id="304" r:id="rId17"/>
    <p:sldId id="292" r:id="rId18"/>
    <p:sldId id="303" r:id="rId19"/>
    <p:sldId id="307" r:id="rId20"/>
    <p:sldId id="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63B7D-E8FA-8441-B515-DC39764FBA15}" v="10" dt="2024-08-12T23:14:27.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580"/>
  </p:normalViewPr>
  <p:slideViewPr>
    <p:cSldViewPr snapToGrid="0" snapToObjects="1">
      <p:cViewPr varScale="1">
        <p:scale>
          <a:sx n="107" d="100"/>
          <a:sy n="107" d="100"/>
        </p:scale>
        <p:origin x="320"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E3D4-2606-5944-9677-4E67152BD3F7}" type="datetimeFigureOut">
              <a:rPr lang="en-US" smtClean="0"/>
              <a:t>8/13/24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DA93F-9DE5-E646-9D1E-40603EA3048E}" type="slidenum">
              <a:rPr lang="en-US" smtClean="0"/>
              <a:t>‹#›</a:t>
            </a:fld>
            <a:endParaRPr lang="en-US"/>
          </a:p>
        </p:txBody>
      </p:sp>
    </p:spTree>
    <p:extLst>
      <p:ext uri="{BB962C8B-B14F-4D97-AF65-F5344CB8AC3E}">
        <p14:creationId xmlns:p14="http://schemas.microsoft.com/office/powerpoint/2010/main" val="2108895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1976A41-7AA2-4C36-870D-D493E1D8512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Are</a:t>
            </a:r>
            <a:r>
              <a:rPr lang="en-US" sz="1200" baseline="0" dirty="0">
                <a:solidFill>
                  <a:srgbClr val="FF0000"/>
                </a:solidFill>
              </a:rPr>
              <a:t> women better off now?</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7899BCD-B332-4B18-895A-7AAE9ED321A1}"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99BCD-B332-4B18-895A-7AAE9ED321A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Poster showing the registration of a marriage that has been decided on by free choice rather than having been arranged. </a:t>
            </a:r>
            <a:endParaRPr lang="en-US" sz="1200" dirty="0"/>
          </a:p>
          <a:p>
            <a:endParaRPr lang="en-US" dirty="0"/>
          </a:p>
        </p:txBody>
      </p:sp>
      <p:sp>
        <p:nvSpPr>
          <p:cNvPr id="4" name="Slide Number Placeholder 3"/>
          <p:cNvSpPr>
            <a:spLocks noGrp="1"/>
          </p:cNvSpPr>
          <p:nvPr>
            <p:ph type="sldNum" sz="quarter" idx="10"/>
          </p:nvPr>
        </p:nvSpPr>
        <p:spPr/>
        <p:txBody>
          <a:bodyPr/>
          <a:lstStyle/>
          <a:p>
            <a:fld id="{11976A41-7AA2-4C36-870D-D493E1D8512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660033"/>
                </a:solidFill>
                <a:latin typeface="Arial Black" pitchFamily="34" charset="0"/>
              </a:rPr>
              <a:t>The Marriage Law was accompanied by much propaganda . .</a:t>
            </a:r>
            <a:r>
              <a:rPr lang="en-US" dirty="0">
                <a:solidFill>
                  <a:srgbClr val="660033"/>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LEFT ‘A free and independent marriage is good, there is great happiness in united production’, 1953.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RIGHT ‘Freedom of Marriage, happiness and good luck’, 1953</a:t>
            </a:r>
          </a:p>
        </p:txBody>
      </p:sp>
      <p:sp>
        <p:nvSpPr>
          <p:cNvPr id="4" name="Slide Number Placeholder 3"/>
          <p:cNvSpPr>
            <a:spLocks noGrp="1"/>
          </p:cNvSpPr>
          <p:nvPr>
            <p:ph type="sldNum" sz="quarter" idx="10"/>
          </p:nvPr>
        </p:nvSpPr>
        <p:spPr/>
        <p:txBody>
          <a:bodyPr/>
          <a:lstStyle/>
          <a:p>
            <a:fld id="{11976A41-7AA2-4C36-870D-D493E1D8512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solidFill>
                  <a:srgbClr val="663300"/>
                </a:solidFill>
              </a:rPr>
              <a:t>Who would work in the fields?</a:t>
            </a:r>
            <a:r>
              <a:rPr lang="en-US" sz="1200" baseline="0" dirty="0">
                <a:solidFill>
                  <a:srgbClr val="663300"/>
                </a:solidFill>
              </a:rPr>
              <a:t> </a:t>
            </a:r>
            <a:r>
              <a:rPr lang="en-US" sz="1200" dirty="0">
                <a:solidFill>
                  <a:srgbClr val="663300"/>
                </a:solidFill>
              </a:rPr>
              <a:t>The law led many to believe that its notion of </a:t>
            </a:r>
            <a:r>
              <a:rPr lang="en-US" sz="1200" b="1" dirty="0">
                <a:solidFill>
                  <a:srgbClr val="663300"/>
                </a:solidFill>
              </a:rPr>
              <a:t>'free love'</a:t>
            </a:r>
            <a:r>
              <a:rPr lang="en-US" sz="1200" dirty="0">
                <a:solidFill>
                  <a:srgbClr val="663300"/>
                </a:solidFill>
              </a:rPr>
              <a:t>, i.e. marriages that were not coerced or arranged, actually meant that people could have sex with whomever they wanted. On the other hand, the introduction of the law also led to large numbers of </a:t>
            </a:r>
            <a:r>
              <a:rPr lang="en-US" sz="1200" b="1" dirty="0">
                <a:solidFill>
                  <a:srgbClr val="663300"/>
                </a:solidFill>
              </a:rPr>
              <a:t>marriage-dispute cases, divorces, murders and suicides. </a:t>
            </a:r>
          </a:p>
        </p:txBody>
      </p:sp>
      <p:sp>
        <p:nvSpPr>
          <p:cNvPr id="4" name="Slide Number Placeholder 3"/>
          <p:cNvSpPr>
            <a:spLocks noGrp="1"/>
          </p:cNvSpPr>
          <p:nvPr>
            <p:ph type="sldNum" sz="quarter" idx="10"/>
          </p:nvPr>
        </p:nvSpPr>
        <p:spPr/>
        <p:txBody>
          <a:bodyPr/>
          <a:lstStyle/>
          <a:p>
            <a:fld id="{5C4B639C-90AB-4B73-9B02-53CC9F6D033B}"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LEFT </a:t>
            </a:r>
            <a:r>
              <a:rPr lang="en-US" sz="1200" dirty="0">
                <a:solidFill>
                  <a:schemeClr val="bg1"/>
                </a:solidFill>
              </a:rPr>
              <a:t>‘Helping Mama study culture campaign’, 1956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RIGHT </a:t>
            </a:r>
            <a:r>
              <a:rPr lang="en-GB" sz="1200" dirty="0"/>
              <a:t>Tibetan women being taught to read.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99"/>
                </a:solidFill>
                <a:latin typeface="Arial Black" pitchFamily="34" charset="0"/>
              </a:rPr>
              <a:t>Between 1950 and 1960 the number of teachers in China rose from ½ million to 2½ million, and the number of primary school pupils doubled to 100 million.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99"/>
                </a:solidFill>
                <a:latin typeface="Arial Black" pitchFamily="34" charset="0"/>
              </a:rPr>
              <a:t>Education</a:t>
            </a:r>
            <a:r>
              <a:rPr lang="en-GB" baseline="0" dirty="0">
                <a:solidFill>
                  <a:srgbClr val="000099"/>
                </a:solidFill>
                <a:latin typeface="Arial Black" pitchFamily="34" charset="0"/>
              </a:rPr>
              <a:t> was indoctrinated – teachers made to teach about communist beliefs</a:t>
            </a:r>
            <a:endParaRPr lang="en-US" dirty="0">
              <a:solidFill>
                <a:srgbClr val="000099"/>
              </a:solidFill>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97899BCD-B332-4B18-895A-7AAE9ED321A1}"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Black" pitchFamily="34" charset="0"/>
              </a:rPr>
              <a:t>Women played a central role in spreading basic medical provision and ideas about hygiene to rural communities</a:t>
            </a:r>
            <a:endParaRPr lang="en-US" sz="1200" dirty="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Black" pitchFamily="34" charset="0"/>
              </a:rPr>
              <a:t>The Communist government established a system of ‘bare foot’ doctors who were sent to peasant villages to tend to peoples basic medical needs. Women were prominent in participating in this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Black" pitchFamily="34" charset="0"/>
              </a:rPr>
              <a:t>Created </a:t>
            </a:r>
            <a:r>
              <a:rPr lang="en-GB" sz="1200" dirty="0" err="1">
                <a:latin typeface="Arial Black" pitchFamily="34" charset="0"/>
              </a:rPr>
              <a:t>Creches</a:t>
            </a:r>
            <a:r>
              <a:rPr lang="en-GB" sz="1200" baseline="0" dirty="0">
                <a:latin typeface="Arial Black" pitchFamily="34" charset="0"/>
              </a:rPr>
              <a:t> in the work place for children to be looked after.</a:t>
            </a:r>
            <a:endParaRPr lang="en-US" sz="1200" dirty="0">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fld id="{623E8988-A784-48A6-B090-D3F005ADF4B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RIGHT A peasant girl about to drive a tractor.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Middle</a:t>
            </a:r>
            <a:r>
              <a:rPr lang="en-GB" sz="1200" baseline="0" dirty="0">
                <a:solidFill>
                  <a:schemeClr val="bg1"/>
                </a:solidFill>
              </a:rPr>
              <a:t> – Iron factory</a:t>
            </a:r>
            <a:endParaRPr lang="en-US" sz="12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LEFT ENGINEERS</a:t>
            </a:r>
          </a:p>
          <a:p>
            <a:endParaRPr lang="en-US" dirty="0"/>
          </a:p>
        </p:txBody>
      </p:sp>
      <p:sp>
        <p:nvSpPr>
          <p:cNvPr id="4" name="Slide Number Placeholder 3"/>
          <p:cNvSpPr>
            <a:spLocks noGrp="1"/>
          </p:cNvSpPr>
          <p:nvPr>
            <p:ph type="sldNum" sz="quarter" idx="10"/>
          </p:nvPr>
        </p:nvSpPr>
        <p:spPr/>
        <p:txBody>
          <a:bodyPr/>
          <a:lstStyle/>
          <a:p>
            <a:fld id="{97899BCD-B332-4B18-895A-7AAE9ED321A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Working in Factories</a:t>
            </a:r>
          </a:p>
        </p:txBody>
      </p:sp>
      <p:sp>
        <p:nvSpPr>
          <p:cNvPr id="4" name="Slide Number Placeholder 3"/>
          <p:cNvSpPr>
            <a:spLocks noGrp="1"/>
          </p:cNvSpPr>
          <p:nvPr>
            <p:ph type="sldNum" sz="quarter" idx="10"/>
          </p:nvPr>
        </p:nvSpPr>
        <p:spPr/>
        <p:txBody>
          <a:bodyPr/>
          <a:lstStyle/>
          <a:p>
            <a:fld id="{97899BCD-B332-4B18-895A-7AAE9ED321A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LEFT IRON FOUNDRY</a:t>
            </a:r>
          </a:p>
          <a:p>
            <a:r>
              <a:rPr lang="en-US" dirty="0"/>
              <a:t>RIGHT BUILDING SITE</a:t>
            </a:r>
          </a:p>
        </p:txBody>
      </p:sp>
      <p:sp>
        <p:nvSpPr>
          <p:cNvPr id="4" name="Slide Number Placeholder 3"/>
          <p:cNvSpPr>
            <a:spLocks noGrp="1"/>
          </p:cNvSpPr>
          <p:nvPr>
            <p:ph type="sldNum" sz="quarter" idx="10"/>
          </p:nvPr>
        </p:nvSpPr>
        <p:spPr/>
        <p:txBody>
          <a:bodyPr/>
          <a:lstStyle/>
          <a:p>
            <a:fld id="{97899BCD-B332-4B18-895A-7AAE9ED321A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232A7373-A5DF-8049-9528-A7689B31451E}" type="datetimeFigureOut">
              <a:rPr lang="en-US" smtClean="0"/>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109499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32A7373-A5DF-8049-9528-A7689B31451E}" type="datetimeFigureOut">
              <a:rPr lang="en-US" smtClean="0"/>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340754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32A7373-A5DF-8049-9528-A7689B31451E}" type="datetimeFigureOut">
              <a:rPr lang="en-US" smtClean="0"/>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272127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32A7373-A5DF-8049-9528-A7689B31451E}" type="datetimeFigureOut">
              <a:rPr lang="en-US" smtClean="0"/>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156473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232A7373-A5DF-8049-9528-A7689B31451E}" type="datetimeFigureOut">
              <a:rPr lang="en-US" smtClean="0"/>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157975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232A7373-A5DF-8049-9528-A7689B31451E}" type="datetimeFigureOut">
              <a:rPr lang="en-US" smtClean="0"/>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172654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232A7373-A5DF-8049-9528-A7689B31451E}" type="datetimeFigureOut">
              <a:rPr lang="en-US" smtClean="0"/>
              <a:t>8/13/24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126274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32A7373-A5DF-8049-9528-A7689B31451E}" type="datetimeFigureOut">
              <a:rPr lang="en-US" smtClean="0"/>
              <a:t>8/13/24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425908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A7373-A5DF-8049-9528-A7689B31451E}" type="datetimeFigureOut">
              <a:rPr lang="en-US" smtClean="0"/>
              <a:t>8/13/24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313858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32A7373-A5DF-8049-9528-A7689B31451E}" type="datetimeFigureOut">
              <a:rPr lang="en-US" smtClean="0"/>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320519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32A7373-A5DF-8049-9528-A7689B31451E}" type="datetimeFigureOut">
              <a:rPr lang="en-US" smtClean="0"/>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F86BD-1B2C-0045-AD17-45AABAC5C068}" type="slidenum">
              <a:rPr lang="en-US" smtClean="0"/>
              <a:t>‹#›</a:t>
            </a:fld>
            <a:endParaRPr lang="en-US"/>
          </a:p>
        </p:txBody>
      </p:sp>
    </p:spTree>
    <p:extLst>
      <p:ext uri="{BB962C8B-B14F-4D97-AF65-F5344CB8AC3E}">
        <p14:creationId xmlns:p14="http://schemas.microsoft.com/office/powerpoint/2010/main" val="217735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A7373-A5DF-8049-9528-A7689B31451E}" type="datetimeFigureOut">
              <a:rPr lang="en-US" smtClean="0"/>
              <a:t>8/13/24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F86BD-1B2C-0045-AD17-45AABAC5C068}" type="slidenum">
              <a:rPr lang="en-US" smtClean="0"/>
              <a:t>‹#›</a:t>
            </a:fld>
            <a:endParaRPr lang="en-US"/>
          </a:p>
        </p:txBody>
      </p:sp>
    </p:spTree>
    <p:extLst>
      <p:ext uri="{BB962C8B-B14F-4D97-AF65-F5344CB8AC3E}">
        <p14:creationId xmlns:p14="http://schemas.microsoft.com/office/powerpoint/2010/main" val="2917020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625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667" y="6214530"/>
            <a:ext cx="3213313" cy="321736"/>
          </a:xfrm>
        </p:spPr>
        <p:txBody>
          <a:bodyPr anchor="b">
            <a:normAutofit/>
          </a:bodyPr>
          <a:lstStyle/>
          <a:p>
            <a:pPr algn="l"/>
            <a:r>
              <a:rPr lang="en-GB" sz="1500" b="1">
                <a:solidFill>
                  <a:schemeClr val="bg1"/>
                </a:solidFill>
                <a:latin typeface="Century Gothic" pitchFamily="34" charset="0"/>
              </a:rPr>
              <a:t>Changes under Mao: 1949-1963</a:t>
            </a:r>
          </a:p>
        </p:txBody>
      </p:sp>
      <p:sp>
        <p:nvSpPr>
          <p:cNvPr id="13" name="Rectangle 1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BA0F2C2B-5902-9C4C-E5CE-6CED06C8A8FB}"/>
              </a:ext>
            </a:extLst>
          </p:cNvPr>
          <p:cNvSpPr>
            <a:spLocks noGrp="1"/>
          </p:cNvSpPr>
          <p:nvPr>
            <p:ph type="subTitle" idx="1"/>
          </p:nvPr>
        </p:nvSpPr>
        <p:spPr>
          <a:xfrm>
            <a:off x="5054598" y="6214525"/>
            <a:ext cx="3229392" cy="321733"/>
          </a:xfrm>
        </p:spPr>
        <p:txBody>
          <a:bodyPr anchor="b">
            <a:normAutofit lnSpcReduction="10000"/>
          </a:bodyPr>
          <a:lstStyle/>
          <a:p>
            <a:pPr algn="r"/>
            <a:endParaRPr lang="en-BR" sz="1600"/>
          </a:p>
        </p:txBody>
      </p:sp>
      <p:pic>
        <p:nvPicPr>
          <p:cNvPr id="4" name="Picture 3" descr="e15-472.jpg"/>
          <p:cNvPicPr>
            <a:picLocks noChangeAspect="1"/>
          </p:cNvPicPr>
          <p:nvPr/>
        </p:nvPicPr>
        <p:blipFill rotWithShape="1">
          <a:blip r:embed="rId2">
            <a:extLst>
              <a:ext uri="{28A0092B-C50C-407E-A947-70E740481C1C}">
                <a14:useLocalDpi xmlns:a14="http://schemas.microsoft.com/office/drawing/2010/main" val="0"/>
              </a:ext>
            </a:extLst>
          </a:blip>
          <a:srcRect l="4362" r="4197" b="-1"/>
          <a:stretch/>
        </p:blipFill>
        <p:spPr>
          <a:xfrm>
            <a:off x="866667" y="637761"/>
            <a:ext cx="7417323" cy="5576763"/>
          </a:xfrm>
          <a:prstGeom prst="rect">
            <a:avLst/>
          </a:prstGeom>
        </p:spPr>
      </p:pic>
    </p:spTree>
    <p:extLst>
      <p:ext uri="{BB962C8B-B14F-4D97-AF65-F5344CB8AC3E}">
        <p14:creationId xmlns:p14="http://schemas.microsoft.com/office/powerpoint/2010/main" val="246901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Her achievement of glory, 195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92616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42F1C35-3D91-7D07-C1BB-F9E178FB1106}"/>
              </a:ext>
            </a:extLst>
          </p:cNvPr>
          <p:cNvPicPr>
            <a:picLocks noChangeAspect="1"/>
          </p:cNvPicPr>
          <p:nvPr/>
        </p:nvPicPr>
        <p:blipFill>
          <a:blip r:embed="rId2"/>
          <a:srcRect r="-2" b="446"/>
          <a:stretch/>
        </p:blipFill>
        <p:spPr>
          <a:xfrm>
            <a:off x="4815776" y="643467"/>
            <a:ext cx="3847338" cy="5571066"/>
          </a:xfrm>
          <a:prstGeom prst="rect">
            <a:avLst/>
          </a:prstGeom>
        </p:spPr>
      </p:pic>
      <p:sp>
        <p:nvSpPr>
          <p:cNvPr id="2059" name="Rectangle 2058">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ints that Erase: Ideals of Femininity in Chinese Propaganda Posters –  News from the Wesleyan Collections">
            <a:extLst>
              <a:ext uri="{FF2B5EF4-FFF2-40B4-BE49-F238E27FC236}">
                <a16:creationId xmlns:a16="http://schemas.microsoft.com/office/drawing/2014/main" id="{F46E23A5-27BE-68D3-B1BE-5E014B72A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 r="2" b="2"/>
          <a:stretch/>
        </p:blipFill>
        <p:spPr bwMode="auto">
          <a:xfrm>
            <a:off x="480885" y="643467"/>
            <a:ext cx="384733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5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A new doctor in the fishing harbor, 1975"/>
          <p:cNvPicPr>
            <a:picLocks noChangeAspect="1" noChangeArrowheads="1"/>
          </p:cNvPicPr>
          <p:nvPr/>
        </p:nvPicPr>
        <p:blipFill>
          <a:blip r:embed="rId3"/>
          <a:srcRect/>
          <a:stretch>
            <a:fillRect/>
          </a:stretch>
        </p:blipFill>
        <p:spPr bwMode="auto">
          <a:xfrm>
            <a:off x="4406746" y="-24"/>
            <a:ext cx="4737286" cy="6858024"/>
          </a:xfrm>
          <a:prstGeom prst="rect">
            <a:avLst/>
          </a:prstGeom>
          <a:noFill/>
        </p:spPr>
      </p:pic>
      <p:pic>
        <p:nvPicPr>
          <p:cNvPr id="5" name="Picture 2" descr="mso9B6F2"/>
          <p:cNvPicPr>
            <a:picLocks noChangeAspect="1" noChangeArrowheads="1"/>
          </p:cNvPicPr>
          <p:nvPr/>
        </p:nvPicPr>
        <p:blipFill>
          <a:blip r:embed="rId4"/>
          <a:srcRect/>
          <a:stretch>
            <a:fillRect/>
          </a:stretch>
        </p:blipFill>
        <p:spPr bwMode="auto">
          <a:xfrm>
            <a:off x="0" y="0"/>
            <a:ext cx="4458678" cy="6858000"/>
          </a:xfrm>
          <a:prstGeom prst="rect">
            <a:avLst/>
          </a:prstGeom>
          <a:noFill/>
        </p:spPr>
      </p:pic>
    </p:spTree>
    <p:extLst>
      <p:ext uri="{BB962C8B-B14F-4D97-AF65-F5344CB8AC3E}">
        <p14:creationId xmlns:p14="http://schemas.microsoft.com/office/powerpoint/2010/main" val="23353158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Mandatory Canteens of Communist China - Gastro Obscura">
            <a:extLst>
              <a:ext uri="{FF2B5EF4-FFF2-40B4-BE49-F238E27FC236}">
                <a16:creationId xmlns:a16="http://schemas.microsoft.com/office/drawing/2014/main" id="{DFCAF8C5-70F5-4E9A-4395-75F056BFC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0"/>
            <a:ext cx="6754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5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soF78A3"/>
          <p:cNvPicPr>
            <a:picLocks noChangeAspect="1" noChangeArrowheads="1"/>
          </p:cNvPicPr>
          <p:nvPr/>
        </p:nvPicPr>
        <p:blipFill>
          <a:blip r:embed="rId3"/>
          <a:srcRect l="8176"/>
          <a:stretch>
            <a:fillRect/>
          </a:stretch>
        </p:blipFill>
        <p:spPr bwMode="auto">
          <a:xfrm>
            <a:off x="0" y="0"/>
            <a:ext cx="9144032" cy="6858000"/>
          </a:xfrm>
          <a:prstGeom prst="rect">
            <a:avLst/>
          </a:prstGeom>
          <a:noFill/>
        </p:spPr>
      </p:pic>
    </p:spTree>
    <p:extLst>
      <p:ext uri="{BB962C8B-B14F-4D97-AF65-F5344CB8AC3E}">
        <p14:creationId xmlns:p14="http://schemas.microsoft.com/office/powerpoint/2010/main" val="28979734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Rectangle 1045">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5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nese Woman&quot; old weekly magazine during 1960s, the cultural revolution  period Stock Photo - Alamy">
            <a:extLst>
              <a:ext uri="{FF2B5EF4-FFF2-40B4-BE49-F238E27FC236}">
                <a16:creationId xmlns:a16="http://schemas.microsoft.com/office/drawing/2014/main" id="{971495F6-FD65-46AA-DDFE-E34FCCF1C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93"/>
          <a:stretch/>
        </p:blipFill>
        <p:spPr bwMode="auto">
          <a:xfrm>
            <a:off x="4922281" y="643467"/>
            <a:ext cx="3634328" cy="5571066"/>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hinese Woman&quot; old weekly magazine during 1960s, the cultural revolution  period Stock Photo - Alamy">
            <a:extLst>
              <a:ext uri="{FF2B5EF4-FFF2-40B4-BE49-F238E27FC236}">
                <a16:creationId xmlns:a16="http://schemas.microsoft.com/office/drawing/2014/main" id="{4618E225-F2C7-D72C-408E-943A1457BA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09"/>
          <a:stretch/>
        </p:blipFill>
        <p:spPr bwMode="auto">
          <a:xfrm>
            <a:off x="480885" y="993879"/>
            <a:ext cx="3847338" cy="487024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4979D143-61A3-73BE-4B5A-1D84F4DAF543}"/>
              </a:ext>
            </a:extLst>
          </p:cNvPr>
          <p:cNvSpPr/>
          <p:nvPr/>
        </p:nvSpPr>
        <p:spPr>
          <a:xfrm>
            <a:off x="480885" y="5935703"/>
            <a:ext cx="3847338" cy="731313"/>
          </a:xfrm>
          <a:prstGeom prst="roundRect">
            <a:avLst/>
          </a:prstGeom>
          <a:solidFill>
            <a:srgbClr val="E46C0A"/>
          </a:solidFill>
          <a:ln>
            <a:solidFill>
              <a:srgbClr val="E46C0A"/>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defRPr/>
            </a:pPr>
            <a:r>
              <a:rPr lang="en-US" sz="2800" i="1" dirty="0">
                <a:solidFill>
                  <a:srgbClr val="000000"/>
                </a:solidFill>
                <a:latin typeface="Century Gothic"/>
                <a:cs typeface="Century Gothic"/>
              </a:rPr>
              <a:t>Women of New China</a:t>
            </a:r>
          </a:p>
        </p:txBody>
      </p:sp>
    </p:spTree>
    <p:extLst>
      <p:ext uri="{BB962C8B-B14F-4D97-AF65-F5344CB8AC3E}">
        <p14:creationId xmlns:p14="http://schemas.microsoft.com/office/powerpoint/2010/main" val="20673357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hina's Cultural Revolution, Explained - The New York Times">
            <a:extLst>
              <a:ext uri="{FF2B5EF4-FFF2-40B4-BE49-F238E27FC236}">
                <a16:creationId xmlns:a16="http://schemas.microsoft.com/office/drawing/2014/main" id="{9A8828C1-3195-0560-F273-F27A527CE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10" r="1" b="1"/>
          <a:stretch/>
        </p:blipFill>
        <p:spPr bwMode="auto">
          <a:xfrm>
            <a:off x="342900" y="457200"/>
            <a:ext cx="84582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E59D420F-D0BA-1367-BA6C-0AB22C81AA9B}"/>
              </a:ext>
            </a:extLst>
          </p:cNvPr>
          <p:cNvSpPr/>
          <p:nvPr/>
        </p:nvSpPr>
        <p:spPr>
          <a:xfrm>
            <a:off x="480885" y="5935703"/>
            <a:ext cx="3847338" cy="731313"/>
          </a:xfrm>
          <a:prstGeom prst="roundRect">
            <a:avLst/>
          </a:prstGeom>
          <a:solidFill>
            <a:srgbClr val="E46C0A"/>
          </a:solidFill>
          <a:ln>
            <a:solidFill>
              <a:srgbClr val="E46C0A"/>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defRPr/>
            </a:pPr>
            <a:r>
              <a:rPr lang="en-US" sz="2800" dirty="0">
                <a:solidFill>
                  <a:srgbClr val="000000"/>
                </a:solidFill>
                <a:latin typeface="Century Gothic"/>
                <a:cs typeface="Century Gothic"/>
              </a:rPr>
              <a:t>Women in the Cultural Revolution</a:t>
            </a:r>
          </a:p>
        </p:txBody>
      </p:sp>
    </p:spTree>
    <p:extLst>
      <p:ext uri="{BB962C8B-B14F-4D97-AF65-F5344CB8AC3E}">
        <p14:creationId xmlns:p14="http://schemas.microsoft.com/office/powerpoint/2010/main" val="165863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ntage Woman With Rocket Launcher Chinese Propaganda Poster Print A3/a4 -  Etsy">
            <a:extLst>
              <a:ext uri="{FF2B5EF4-FFF2-40B4-BE49-F238E27FC236}">
                <a16:creationId xmlns:a16="http://schemas.microsoft.com/office/drawing/2014/main" id="{00761445-A8DE-286B-6C40-753F00DB0E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2900" y="468629"/>
            <a:ext cx="8458200" cy="592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5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84249" y="457200"/>
            <a:ext cx="5775502" cy="1410037"/>
          </a:xfrm>
          <a:prstGeom prst="roundRect">
            <a:avLst/>
          </a:prstGeom>
          <a:solidFill>
            <a:srgbClr val="E46C0A"/>
          </a:solidFill>
          <a:ln>
            <a:solidFill>
              <a:srgbClr val="E46C0A"/>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39496">
              <a:spcAft>
                <a:spcPts val="600"/>
              </a:spcAft>
            </a:pPr>
            <a:r>
              <a:rPr lang="en-GB" sz="3304" b="1" kern="1200" dirty="0">
                <a:solidFill>
                  <a:schemeClr val="dk1"/>
                </a:solidFill>
                <a:latin typeface="Century Gothic"/>
                <a:ea typeface="+mn-ea"/>
                <a:cs typeface="+mn-cs"/>
              </a:rPr>
              <a:t>Propaganda poster: </a:t>
            </a:r>
            <a:r>
              <a:rPr lang="en-GB" sz="2832" i="1" kern="1200" dirty="0">
                <a:solidFill>
                  <a:schemeClr val="dk1"/>
                </a:solidFill>
                <a:latin typeface="Century Gothic"/>
                <a:ea typeface="+mn-ea"/>
                <a:cs typeface="+mn-cs"/>
              </a:rPr>
              <a:t>New view in the rural village, 1953</a:t>
            </a:r>
            <a:endParaRPr lang="en-GB" sz="2400" i="1" dirty="0">
              <a:latin typeface="Century Gothic"/>
              <a:cs typeface="Century Gothic"/>
            </a:endParaRPr>
          </a:p>
        </p:txBody>
      </p:sp>
      <p:pic>
        <p:nvPicPr>
          <p:cNvPr id="2" name="Picture 1" descr="China- agriculture.jpg"/>
          <p:cNvPicPr>
            <a:picLocks noChangeAspect="1"/>
          </p:cNvPicPr>
          <p:nvPr/>
        </p:nvPicPr>
        <p:blipFill rotWithShape="1">
          <a:blip r:embed="rId2">
            <a:extLst>
              <a:ext uri="{28A0092B-C50C-407E-A947-70E740481C1C}">
                <a14:useLocalDpi xmlns:a14="http://schemas.microsoft.com/office/drawing/2010/main" val="0"/>
              </a:ext>
            </a:extLst>
          </a:blip>
          <a:srcRect l="3916" t="5258" r="4094" b="5492"/>
          <a:stretch/>
        </p:blipFill>
        <p:spPr>
          <a:xfrm>
            <a:off x="1684249" y="2036412"/>
            <a:ext cx="5775502" cy="4364388"/>
          </a:xfrm>
          <a:prstGeom prst="rect">
            <a:avLst/>
          </a:prstGeom>
        </p:spPr>
      </p:pic>
    </p:spTree>
    <p:extLst>
      <p:ext uri="{BB962C8B-B14F-4D97-AF65-F5344CB8AC3E}">
        <p14:creationId xmlns:p14="http://schemas.microsoft.com/office/powerpoint/2010/main" val="8879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8" name="Rectangle 4813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0" name="Rectangle 4813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2" name="Rectangle 4814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4" name="Rectangle 4814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3" name="Picture 5" descr="Reference 1511-001M"/>
          <p:cNvPicPr>
            <a:picLocks noChangeAspect="1" noChangeArrowheads="1"/>
          </p:cNvPicPr>
          <p:nvPr/>
        </p:nvPicPr>
        <p:blipFill>
          <a:blip r:embed="rId3"/>
          <a:srcRect r="384" b="-1"/>
          <a:stretch/>
        </p:blipFill>
        <p:spPr bwMode="auto">
          <a:xfrm>
            <a:off x="342900" y="457200"/>
            <a:ext cx="8458200" cy="5943600"/>
          </a:xfrm>
          <a:prstGeom prst="rect">
            <a:avLst/>
          </a:prstGeom>
          <a:noFill/>
        </p:spPr>
      </p:pic>
    </p:spTree>
    <p:extLst>
      <p:ext uri="{BB962C8B-B14F-4D97-AF65-F5344CB8AC3E}">
        <p14:creationId xmlns:p14="http://schemas.microsoft.com/office/powerpoint/2010/main" val="27694342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soD673A"/>
          <p:cNvPicPr>
            <a:picLocks noChangeAspect="1" noChangeArrowheads="1"/>
          </p:cNvPicPr>
          <p:nvPr/>
        </p:nvPicPr>
        <p:blipFill>
          <a:blip r:embed="rId3"/>
          <a:srcRect/>
          <a:stretch>
            <a:fillRect/>
          </a:stretch>
        </p:blipFill>
        <p:spPr bwMode="auto">
          <a:xfrm>
            <a:off x="0" y="0"/>
            <a:ext cx="9215466" cy="6858000"/>
          </a:xfrm>
          <a:prstGeom prst="rect">
            <a:avLst/>
          </a:prstGeom>
          <a:noFill/>
        </p:spPr>
      </p:pic>
    </p:spTree>
    <p:extLst>
      <p:ext uri="{BB962C8B-B14F-4D97-AF65-F5344CB8AC3E}">
        <p14:creationId xmlns:p14="http://schemas.microsoft.com/office/powerpoint/2010/main" val="21790924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Freedom of marriage, happiness and good luck, 1953"/>
          <p:cNvPicPr>
            <a:picLocks noChangeAspect="1" noChangeArrowheads="1"/>
          </p:cNvPicPr>
          <p:nvPr/>
        </p:nvPicPr>
        <p:blipFill>
          <a:blip r:embed="rId3"/>
          <a:srcRect/>
          <a:stretch>
            <a:fillRect/>
          </a:stretch>
        </p:blipFill>
        <p:spPr bwMode="auto">
          <a:xfrm>
            <a:off x="4363167" y="0"/>
            <a:ext cx="4780833" cy="6858000"/>
          </a:xfrm>
          <a:prstGeom prst="rect">
            <a:avLst/>
          </a:prstGeom>
          <a:noFill/>
        </p:spPr>
      </p:pic>
      <p:pic>
        <p:nvPicPr>
          <p:cNvPr id="5" name="Picture 5" descr="A free and independent marriage is good, there is great happiness in unified production, 1953"/>
          <p:cNvPicPr>
            <a:picLocks noChangeAspect="1" noChangeArrowheads="1"/>
          </p:cNvPicPr>
          <p:nvPr/>
        </p:nvPicPr>
        <p:blipFill>
          <a:blip r:embed="rId4"/>
          <a:srcRect/>
          <a:stretch>
            <a:fillRect/>
          </a:stretch>
        </p:blipFill>
        <p:spPr bwMode="auto">
          <a:xfrm>
            <a:off x="-1" y="0"/>
            <a:ext cx="4457715" cy="6858000"/>
          </a:xfrm>
          <a:prstGeom prst="rect">
            <a:avLst/>
          </a:prstGeom>
          <a:noFill/>
        </p:spPr>
      </p:pic>
      <p:sp>
        <p:nvSpPr>
          <p:cNvPr id="8" name="Rounded Rectangle 7"/>
          <p:cNvSpPr/>
          <p:nvPr/>
        </p:nvSpPr>
        <p:spPr>
          <a:xfrm>
            <a:off x="3709398" y="207143"/>
            <a:ext cx="5220320" cy="1514145"/>
          </a:xfrm>
          <a:prstGeom prst="roundRect">
            <a:avLst/>
          </a:prstGeom>
          <a:solidFill>
            <a:srgbClr val="E46C0A"/>
          </a:solidFill>
          <a:ln>
            <a:solidFill>
              <a:srgbClr val="E46C0A"/>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defRPr/>
            </a:pPr>
            <a:r>
              <a:rPr lang="en-US" sz="2800" dirty="0">
                <a:solidFill>
                  <a:srgbClr val="000000"/>
                </a:solidFill>
                <a:latin typeface="Century Gothic"/>
                <a:cs typeface="Century Gothic"/>
              </a:rPr>
              <a:t>The Marriage Law was accompanied by much propaganda . . .</a:t>
            </a:r>
          </a:p>
        </p:txBody>
      </p:sp>
    </p:spTree>
    <p:extLst>
      <p:ext uri="{BB962C8B-B14F-4D97-AF65-F5344CB8AC3E}">
        <p14:creationId xmlns:p14="http://schemas.microsoft.com/office/powerpoint/2010/main" val="34818821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In marriage, keep an eye on your own interests, and return radiant after registration, 1953"/>
          <p:cNvPicPr>
            <a:picLocks noChangeAspect="1" noChangeArrowheads="1"/>
          </p:cNvPicPr>
          <p:nvPr/>
        </p:nvPicPr>
        <p:blipFill>
          <a:blip r:embed="rId3"/>
          <a:srcRect l="5437" t="3409" r="6612"/>
          <a:stretch>
            <a:fillRect/>
          </a:stretch>
        </p:blipFill>
        <p:spPr bwMode="auto">
          <a:xfrm>
            <a:off x="8469" y="0"/>
            <a:ext cx="9135563" cy="6858000"/>
          </a:xfrm>
          <a:prstGeom prst="rect">
            <a:avLst/>
          </a:prstGeom>
          <a:noFill/>
        </p:spPr>
      </p:pic>
      <p:sp>
        <p:nvSpPr>
          <p:cNvPr id="3" name="Rounded Rectangle 2"/>
          <p:cNvSpPr/>
          <p:nvPr/>
        </p:nvSpPr>
        <p:spPr>
          <a:xfrm>
            <a:off x="250635" y="180325"/>
            <a:ext cx="4995991" cy="905926"/>
          </a:xfrm>
          <a:prstGeom prst="roundRect">
            <a:avLst/>
          </a:prstGeom>
          <a:solidFill>
            <a:srgbClr val="E46C0A"/>
          </a:solidFill>
          <a:ln>
            <a:solidFill>
              <a:srgbClr val="E46C0A"/>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defRPr/>
            </a:pPr>
            <a:r>
              <a:rPr lang="en-US" sz="2800" dirty="0">
                <a:solidFill>
                  <a:srgbClr val="000000"/>
                </a:solidFill>
                <a:latin typeface="Century Gothic"/>
                <a:cs typeface="Century Gothic"/>
              </a:rPr>
              <a:t>Was it all positive though?</a:t>
            </a:r>
          </a:p>
        </p:txBody>
      </p:sp>
    </p:spTree>
    <p:extLst>
      <p:ext uri="{BB962C8B-B14F-4D97-AF65-F5344CB8AC3E}">
        <p14:creationId xmlns:p14="http://schemas.microsoft.com/office/powerpoint/2010/main" val="7090768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elping mama study culture, 1956"/>
          <p:cNvPicPr>
            <a:picLocks noChangeAspect="1" noChangeArrowheads="1"/>
          </p:cNvPicPr>
          <p:nvPr/>
        </p:nvPicPr>
        <p:blipFill>
          <a:blip r:embed="rId3"/>
          <a:srcRect/>
          <a:stretch>
            <a:fillRect/>
          </a:stretch>
        </p:blipFill>
        <p:spPr bwMode="auto">
          <a:xfrm>
            <a:off x="214282" y="1676400"/>
            <a:ext cx="4287176" cy="4991506"/>
          </a:xfrm>
          <a:prstGeom prst="rect">
            <a:avLst/>
          </a:prstGeom>
          <a:noFill/>
        </p:spPr>
      </p:pic>
      <p:sp>
        <p:nvSpPr>
          <p:cNvPr id="4104" name="Text Box 8"/>
          <p:cNvSpPr txBox="1">
            <a:spLocks noChangeArrowheads="1"/>
          </p:cNvSpPr>
          <p:nvPr/>
        </p:nvSpPr>
        <p:spPr bwMode="auto">
          <a:xfrm>
            <a:off x="4876800" y="1676400"/>
            <a:ext cx="3810000" cy="461665"/>
          </a:xfrm>
          <a:prstGeom prst="rect">
            <a:avLst/>
          </a:prstGeom>
          <a:noFill/>
          <a:ln w="9525">
            <a:noFill/>
            <a:miter lim="800000"/>
            <a:headEnd/>
            <a:tailEnd/>
          </a:ln>
          <a:effectLst/>
        </p:spPr>
        <p:txBody>
          <a:bodyPr>
            <a:spAutoFit/>
          </a:bodyPr>
          <a:lstStyle/>
          <a:p>
            <a:pPr algn="l">
              <a:spcBef>
                <a:spcPct val="50000"/>
              </a:spcBef>
            </a:pPr>
            <a:endParaRPr lang="en-US" sz="2400" dirty="0">
              <a:solidFill>
                <a:schemeClr val="bg1"/>
              </a:solidFill>
              <a:latin typeface="Arial Black" pitchFamily="34" charset="0"/>
            </a:endParaRPr>
          </a:p>
        </p:txBody>
      </p:sp>
      <p:pic>
        <p:nvPicPr>
          <p:cNvPr id="7" name="Picture 2" descr="mso5833E"/>
          <p:cNvPicPr>
            <a:picLocks noChangeAspect="1" noChangeArrowheads="1"/>
          </p:cNvPicPr>
          <p:nvPr/>
        </p:nvPicPr>
        <p:blipFill>
          <a:blip r:embed="rId4"/>
          <a:srcRect/>
          <a:stretch>
            <a:fillRect/>
          </a:stretch>
        </p:blipFill>
        <p:spPr bwMode="auto">
          <a:xfrm>
            <a:off x="4450065" y="1676400"/>
            <a:ext cx="4479653" cy="4991506"/>
          </a:xfrm>
          <a:prstGeom prst="rect">
            <a:avLst/>
          </a:prstGeom>
          <a:noFill/>
        </p:spPr>
      </p:pic>
      <p:sp>
        <p:nvSpPr>
          <p:cNvPr id="5" name="Title 1"/>
          <p:cNvSpPr txBox="1">
            <a:spLocks/>
          </p:cNvSpPr>
          <p:nvPr/>
        </p:nvSpPr>
        <p:spPr>
          <a:xfrm>
            <a:off x="214282" y="214290"/>
            <a:ext cx="8715436" cy="1309710"/>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FFFFFF"/>
                </a:solidFill>
                <a:latin typeface="Century Gothic"/>
                <a:cs typeface="Century Gothic"/>
              </a:rPr>
              <a:t>Women in Education</a:t>
            </a:r>
          </a:p>
        </p:txBody>
      </p:sp>
    </p:spTree>
    <p:extLst>
      <p:ext uri="{BB962C8B-B14F-4D97-AF65-F5344CB8AC3E}">
        <p14:creationId xmlns:p14="http://schemas.microsoft.com/office/powerpoint/2010/main" val="23895988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racticing acupuncture, 1973"/>
          <p:cNvPicPr>
            <a:picLocks noChangeAspect="1" noChangeArrowheads="1"/>
          </p:cNvPicPr>
          <p:nvPr/>
        </p:nvPicPr>
        <p:blipFill>
          <a:blip r:embed="rId3"/>
          <a:srcRect t="9588" b="27230"/>
          <a:stretch>
            <a:fillRect/>
          </a:stretch>
        </p:blipFill>
        <p:spPr bwMode="auto">
          <a:xfrm>
            <a:off x="0" y="0"/>
            <a:ext cx="9144000" cy="6858000"/>
          </a:xfrm>
          <a:prstGeom prst="rect">
            <a:avLst/>
          </a:prstGeom>
          <a:noFill/>
        </p:spPr>
      </p:pic>
      <p:sp>
        <p:nvSpPr>
          <p:cNvPr id="5" name="Rounded Rectangle 4"/>
          <p:cNvSpPr/>
          <p:nvPr/>
        </p:nvSpPr>
        <p:spPr>
          <a:xfrm>
            <a:off x="5559815" y="13210"/>
            <a:ext cx="3525599" cy="905926"/>
          </a:xfrm>
          <a:prstGeom prst="roundRect">
            <a:avLst/>
          </a:prstGeom>
          <a:solidFill>
            <a:srgbClr val="E46C0A"/>
          </a:solidFill>
          <a:ln>
            <a:solidFill>
              <a:srgbClr val="E46C0A"/>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defRPr/>
            </a:pPr>
            <a:r>
              <a:rPr lang="en-US" sz="2800" dirty="0">
                <a:solidFill>
                  <a:srgbClr val="000000"/>
                </a:solidFill>
                <a:latin typeface="Century Gothic"/>
                <a:cs typeface="Century Gothic"/>
              </a:rPr>
              <a:t>Bare foot doctors</a:t>
            </a:r>
          </a:p>
        </p:txBody>
      </p:sp>
    </p:spTree>
    <p:extLst>
      <p:ext uri="{BB962C8B-B14F-4D97-AF65-F5344CB8AC3E}">
        <p14:creationId xmlns:p14="http://schemas.microsoft.com/office/powerpoint/2010/main" val="3795945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descr="Female tractor driver, 1964"/>
          <p:cNvPicPr>
            <a:picLocks noChangeAspect="1" noChangeArrowheads="1"/>
          </p:cNvPicPr>
          <p:nvPr/>
        </p:nvPicPr>
        <p:blipFill rotWithShape="1">
          <a:blip r:embed="rId3"/>
          <a:srcRect r="3809" b="-1"/>
          <a:stretch/>
        </p:blipFill>
        <p:spPr bwMode="auto">
          <a:xfrm>
            <a:off x="20" y="10"/>
            <a:ext cx="4571980" cy="6857990"/>
          </a:xfrm>
          <a:prstGeom prst="rect">
            <a:avLst/>
          </a:prstGeom>
          <a:noFill/>
        </p:spPr>
      </p:pic>
      <p:pic>
        <p:nvPicPr>
          <p:cNvPr id="6" name="Picture 5" descr="Those holding colored ribbons dance high in the sky, 1976"/>
          <p:cNvPicPr>
            <a:picLocks noChangeAspect="1" noChangeArrowheads="1"/>
          </p:cNvPicPr>
          <p:nvPr/>
        </p:nvPicPr>
        <p:blipFill rotWithShape="1">
          <a:blip r:embed="rId4"/>
          <a:srcRect l="4286" r="2" b="2"/>
          <a:stretch/>
        </p:blipFill>
        <p:spPr bwMode="auto">
          <a:xfrm>
            <a:off x="4572000" y="1"/>
            <a:ext cx="4572000" cy="6858000"/>
          </a:xfrm>
          <a:prstGeom prst="rect">
            <a:avLst/>
          </a:prstGeom>
          <a:noFill/>
        </p:spPr>
      </p:pic>
      <p:sp>
        <p:nvSpPr>
          <p:cNvPr id="3086" name="Rectangle 308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577340" y="4727173"/>
            <a:ext cx="5989320" cy="8688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500" kern="1200">
                <a:solidFill>
                  <a:schemeClr val="tx1"/>
                </a:solidFill>
                <a:latin typeface="+mj-lt"/>
                <a:ea typeface="+mj-ea"/>
                <a:cs typeface="+mj-cs"/>
              </a:rPr>
              <a:t>Women in Industry</a:t>
            </a:r>
          </a:p>
        </p:txBody>
      </p:sp>
      <p:sp>
        <p:nvSpPr>
          <p:cNvPr id="3088" name="Rectangle: Rounded Corners 308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57420432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2c8898d1-d7e5-454a-9f7b-4f98bd1bb2f8" xsi:nil="true"/>
    <Lesson xmlns="2c8898d1-d7e5-454a-9f7b-4f98bd1bb2f8" xsi:nil="true"/>
    <TaxCatchAll xmlns="2c8898d1-d7e5-454a-9f7b-4f98bd1bb2f8" xsi:nil="true"/>
    <MediaLengthInSeconds xmlns="16480a4b-75a8-4ae1-829a-fbe5f8a97b56" xsi:nil="true"/>
    <m4273257eae1431588704b757099408f xmlns="2c8898d1-d7e5-454a-9f7b-4f98bd1bb2f8">
      <Terms xmlns="http://schemas.microsoft.com/office/infopath/2007/PartnerControls"/>
    </m4273257eae1431588704b757099408f>
    <f6116c42deef4659a7b16a1964659e81 xmlns="2c8898d1-d7e5-454a-9f7b-4f98bd1bb2f8">
      <Terms xmlns="http://schemas.microsoft.com/office/infopath/2007/PartnerControls"/>
    </f6116c42deef4659a7b16a1964659e81>
    <ic99ab2d3052471088f0122add314e15 xmlns="2c8898d1-d7e5-454a-9f7b-4f98bd1bb2f8">
      <Terms xmlns="http://schemas.microsoft.com/office/infopath/2007/PartnerControls"/>
    </ic99ab2d3052471088f0122add314e15>
    <PersonalIdentificationData xmlns="2c8898d1-d7e5-454a-9f7b-4f98bd1bb2f8" xsi:nil="true"/>
    <KeyStage xmlns="2c8898d1-d7e5-454a-9f7b-4f98bd1bb2f8" xsi:nil="true"/>
    <lcf76f155ced4ddcb4097134ff3c332f xmlns="16480a4b-75a8-4ae1-829a-fbe5f8a97b56">
      <Terms xmlns="http://schemas.microsoft.com/office/infopath/2007/PartnerControls"/>
    </lcf76f155ced4ddcb4097134ff3c332f>
    <CurriculumSubject xmlns="2c8898d1-d7e5-454a-9f7b-4f98bd1bb2f8">History and politics</CurriculumSubject>
    <e1cfe89c0e8d45c0a1853bffaaa4fa6b xmlns="2c8898d1-d7e5-454a-9f7b-4f98bd1bb2f8">
      <Terms xmlns="http://schemas.microsoft.com/office/infopath/2007/PartnerControls"/>
    </e1cfe89c0e8d45c0a1853bffaaa4fa6b>
    <dd6e9c9f5fa94a718ae7cb542b42115b xmlns="2c8898d1-d7e5-454a-9f7b-4f98bd1bb2f8">
      <Terms xmlns="http://schemas.microsoft.com/office/infopath/2007/PartnerControls"/>
    </dd6e9c9f5fa94a718ae7cb542b42115b>
    <CustomTags xmlns="2c8898d1-d7e5-454a-9f7b-4f98bd1bb2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D394D9292FC94D95480BED23BD9EBC" ma:contentTypeVersion="31" ma:contentTypeDescription="Create a new document." ma:contentTypeScope="" ma:versionID="6d04316f6f128cf99ba4190f066c8f5d">
  <xsd:schema xmlns:xsd="http://www.w3.org/2001/XMLSchema" xmlns:xs="http://www.w3.org/2001/XMLSchema" xmlns:p="http://schemas.microsoft.com/office/2006/metadata/properties" xmlns:ns2="2c8898d1-d7e5-454a-9f7b-4f98bd1bb2f8" xmlns:ns3="16480a4b-75a8-4ae1-829a-fbe5f8a97b56" targetNamespace="http://schemas.microsoft.com/office/2006/metadata/properties" ma:root="true" ma:fieldsID="a1f592e6d6ad658ae056459e3c61eb93" ns2:_="" ns3:_="">
    <xsd:import namespace="2c8898d1-d7e5-454a-9f7b-4f98bd1bb2f8"/>
    <xsd:import namespace="16480a4b-75a8-4ae1-829a-fbe5f8a97b56"/>
    <xsd:element name="properties">
      <xsd:complexType>
        <xsd:sequence>
          <xsd:element name="documentManagement">
            <xsd:complexType>
              <xsd:all>
                <xsd:element ref="ns2:ic99ab2d3052471088f0122add314e15" minOccurs="0"/>
                <xsd:element ref="ns2:TaxCatchAll" minOccurs="0"/>
                <xsd:element ref="ns2:f6116c42deef4659a7b16a1964659e81" minOccurs="0"/>
                <xsd:element ref="ns2:m4273257eae1431588704b757099408f" minOccurs="0"/>
                <xsd:element ref="ns2:e1cfe89c0e8d45c0a1853bffaaa4fa6b" minOccurs="0"/>
                <xsd:element ref="ns2:dd6e9c9f5fa94a718ae7cb542b42115b"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898d1-d7e5-454a-9f7b-4f98bd1bb2f8" elementFormDefault="qualified">
    <xsd:import namespace="http://schemas.microsoft.com/office/2006/documentManagement/types"/>
    <xsd:import namespace="http://schemas.microsoft.com/office/infopath/2007/PartnerControls"/>
    <xsd:element name="ic99ab2d3052471088f0122add314e15" ma:index="9" nillable="true" ma:taxonomy="true" ma:internalName="ic99ab2d3052471088f0122add314e15" ma:taxonomyFieldName="Topic" ma:displayName="Topic" ma:fieldId="{2c99ab2d-3052-4710-88f0-122add314e15}" ma:sspId="ada221cf-a03d-4a92-8314-c3407f85b966" ma:termSetId="c26c9f7c-a24f-4c68-8738-43829c5c24c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5db30c5-9e57-4b45-9527-cd1790b8796e}" ma:internalName="TaxCatchAll" ma:showField="CatchAllData" ma:web="2c8898d1-d7e5-454a-9f7b-4f98bd1bb2f8">
      <xsd:complexType>
        <xsd:complexContent>
          <xsd:extension base="dms:MultiChoiceLookup">
            <xsd:sequence>
              <xsd:element name="Value" type="dms:Lookup" maxOccurs="unbounded" minOccurs="0" nillable="true"/>
            </xsd:sequence>
          </xsd:extension>
        </xsd:complexContent>
      </xsd:complexType>
    </xsd:element>
    <xsd:element name="f6116c42deef4659a7b16a1964659e81" ma:index="12" nillable="true" ma:taxonomy="true" ma:internalName="f6116c42deef4659a7b16a1964659e81" ma:taxonomyFieldName="Staff_x0020_Category" ma:displayName="Staff Category" ma:fieldId="{f6116c42-deef-4659-a7b1-6a1964659e81}" ma:sspId="ada221cf-a03d-4a92-8314-c3407f85b966" ma:termSetId="3eba5cf0-b74c-4c2f-8047-585e8ae8618c" ma:anchorId="00000000-0000-0000-0000-000000000000" ma:open="false" ma:isKeyword="false">
      <xsd:complexType>
        <xsd:sequence>
          <xsd:element ref="pc:Terms" minOccurs="0" maxOccurs="1"/>
        </xsd:sequence>
      </xsd:complexType>
    </xsd:element>
    <xsd:element name="m4273257eae1431588704b757099408f" ma:index="14" nillable="true" ma:taxonomy="true" ma:internalName="m4273257eae1431588704b757099408f" ma:taxonomyFieldName="Exam_x0020_Board" ma:displayName="Exam Board" ma:fieldId="{64273257-eae1-4315-8870-4b757099408f}" ma:sspId="ada221cf-a03d-4a92-8314-c3407f85b966" ma:termSetId="53aee5ad-a23e-468c-a438-fe5d60b3a5c3" ma:anchorId="00000000-0000-0000-0000-000000000000" ma:open="false" ma:isKeyword="false">
      <xsd:complexType>
        <xsd:sequence>
          <xsd:element ref="pc:Terms" minOccurs="0" maxOccurs="1"/>
        </xsd:sequence>
      </xsd:complexType>
    </xsd:element>
    <xsd:element name="e1cfe89c0e8d45c0a1853bffaaa4fa6b" ma:index="16" nillable="true" ma:taxonomy="true" ma:internalName="e1cfe89c0e8d45c0a1853bffaaa4fa6b" ma:taxonomyFieldName="Week" ma:displayName="Week" ma:fieldId="{e1cfe89c-0e8d-45c0-a185-3bffaaa4fa6b}" ma:sspId="ada221cf-a03d-4a92-8314-c3407f85b966" ma:termSetId="cc2e5463-0c6f-4f29-8d9e-cc18a08bcf06" ma:anchorId="00000000-0000-0000-0000-000000000000" ma:open="false" ma:isKeyword="false">
      <xsd:complexType>
        <xsd:sequence>
          <xsd:element ref="pc:Terms" minOccurs="0" maxOccurs="1"/>
        </xsd:sequence>
      </xsd:complexType>
    </xsd:element>
    <xsd:element name="dd6e9c9f5fa94a718ae7cb542b42115b" ma:index="18" nillable="true" ma:taxonomy="true" ma:internalName="dd6e9c9f5fa94a718ae7cb542b42115b" ma:taxonomyFieldName="Term" ma:displayName="Term" ma:fieldId="{dd6e9c9f-5fa9-4a71-8ae7-cb542b42115b}" ma:sspId="ada221cf-a03d-4a92-8314-c3407f85b966" ma:termSetId="feb6bb88-6f74-46a1-a0a0-3179b357f5bd"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History and politics" ma:internalName="Curriculum_x0020_Subject">
      <xsd:simpleType>
        <xsd:restriction base="dms:Text"/>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80a4b-75a8-4ae1-829a-fbe5f8a97b56"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ada221cf-a03d-4a92-8314-c3407f85b966" ma:termSetId="09814cd3-568e-fe90-9814-8d621ff8fb84" ma:anchorId="fba54fb3-c3e1-fe81-a776-ca4b69148c4d" ma:open="true" ma:isKeyword="false">
      <xsd:complexType>
        <xsd:sequence>
          <xsd:element ref="pc:Terms" minOccurs="0" maxOccurs="1"/>
        </xsd:sequence>
      </xsd:complex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Location" ma:index="36" nillable="true" ma:displayName="Location" ma:description="" ma:indexed="true" ma:internalName="MediaServiceLocation" ma:readOnly="true">
      <xsd:simpleType>
        <xsd:restriction base="dms:Text"/>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1E8622-E158-4550-9CFE-180721656012}">
  <ds:schemaRefs>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16480a4b-75a8-4ae1-829a-fbe5f8a97b56"/>
    <ds:schemaRef ds:uri="2c8898d1-d7e5-454a-9f7b-4f98bd1bb2f8"/>
  </ds:schemaRefs>
</ds:datastoreItem>
</file>

<file path=customXml/itemProps2.xml><?xml version="1.0" encoding="utf-8"?>
<ds:datastoreItem xmlns:ds="http://schemas.openxmlformats.org/officeDocument/2006/customXml" ds:itemID="{E8BA67FF-BB91-4136-9BF8-4DD314FF2C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898d1-d7e5-454a-9f7b-4f98bd1bb2f8"/>
    <ds:schemaRef ds:uri="16480a4b-75a8-4ae1-829a-fbe5f8a97b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ED619E-C93C-4348-BD70-ACCC50680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1442</TotalTime>
  <Words>350</Words>
  <Application>Microsoft Macintosh PowerPoint</Application>
  <PresentationFormat>On-screen Show (4:3)</PresentationFormat>
  <Paragraphs>43</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Avenir Next LT Pro</vt:lpstr>
      <vt:lpstr>Calibri</vt:lpstr>
      <vt:lpstr>Century Gothic</vt:lpstr>
      <vt:lpstr>Office Theme</vt:lpstr>
      <vt:lpstr>Changes under Mao: 1949-1963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under Mao: 1949-1963</dc:title>
  <dc:creator>islandschool</dc:creator>
  <cp:lastModifiedBy>Steven Spence</cp:lastModifiedBy>
  <cp:revision>32</cp:revision>
  <dcterms:created xsi:type="dcterms:W3CDTF">2015-04-30T04:15:36Z</dcterms:created>
  <dcterms:modified xsi:type="dcterms:W3CDTF">2024-08-13T16:00:47Z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0x0101006FD394D9292FC94D95480BED23BD9EBC</vt:lpwstr>
  </property>
  <property fmtid="{D5CDD505-2E9C-101B-9397-08002B2CF9AE}" pid="3" name="Order">
    <vt:r8>13391000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TemplateUrl">
    <vt:lpwstr/>
  </property>
  <property fmtid="{D5CDD505-2E9C-101B-9397-08002B2CF9AE}" pid="12" name="ExamBoard">
    <vt:lpwstr/>
  </property>
  <property fmtid="{D5CDD505-2E9C-101B-9397-08002B2CF9AE}" pid="13" name="Topic">
    <vt:lpwstr/>
  </property>
  <property fmtid="{D5CDD505-2E9C-101B-9397-08002B2CF9AE}" pid="14" name="Term">
    <vt:lpwstr/>
  </property>
  <property fmtid="{D5CDD505-2E9C-101B-9397-08002B2CF9AE}" pid="15" name="Staff Category">
    <vt:lpwstr/>
  </property>
  <property fmtid="{D5CDD505-2E9C-101B-9397-08002B2CF9AE}" pid="16" name="Week">
    <vt:lpwstr/>
  </property>
  <property fmtid="{D5CDD505-2E9C-101B-9397-08002B2CF9AE}" pid="17" name="Exam Board">
    <vt:lpwstr/>
  </property>
</Properties>
</file>