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64" r:id="rId4"/>
    <p:sldId id="265" r:id="rId5"/>
    <p:sldId id="272" r:id="rId6"/>
    <p:sldId id="267" r:id="rId7"/>
    <p:sldId id="276" r:id="rId8"/>
    <p:sldId id="270" r:id="rId9"/>
    <p:sldId id="271" r:id="rId10"/>
    <p:sldId id="274" r:id="rId11"/>
    <p:sldId id="273" r:id="rId12"/>
    <p:sldId id="263" r:id="rId13"/>
    <p:sldId id="292" r:id="rId14"/>
    <p:sldId id="266" r:id="rId15"/>
    <p:sldId id="260" r:id="rId16"/>
    <p:sldId id="262" r:id="rId17"/>
    <p:sldId id="261" r:id="rId18"/>
    <p:sldId id="257" r:id="rId19"/>
    <p:sldId id="258" r:id="rId20"/>
    <p:sldId id="259" r:id="rId21"/>
    <p:sldId id="290" r:id="rId22"/>
    <p:sldId id="268" r:id="rId23"/>
    <p:sldId id="284" r:id="rId24"/>
    <p:sldId id="285" r:id="rId25"/>
    <p:sldId id="287" r:id="rId26"/>
    <p:sldId id="288" r:id="rId27"/>
    <p:sldId id="289" r:id="rId28"/>
    <p:sldId id="286" r:id="rId29"/>
    <p:sldId id="283" r:id="rId30"/>
    <p:sldId id="291" r:id="rId31"/>
    <p:sldId id="281" r:id="rId32"/>
    <p:sldId id="278" r:id="rId33"/>
    <p:sldId id="280" r:id="rId34"/>
    <p:sldId id="279" r:id="rId35"/>
    <p:sldId id="269" r:id="rId36"/>
    <p:sldId id="277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0"/>
    <p:restoredTop sz="93216"/>
  </p:normalViewPr>
  <p:slideViewPr>
    <p:cSldViewPr snapToGrid="0" snapToObjects="1">
      <p:cViewPr varScale="1">
        <p:scale>
          <a:sx n="118" d="100"/>
          <a:sy n="118" d="100"/>
        </p:scale>
        <p:origin x="24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4718-98D8-F34C-8196-6801A1680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0566D-319B-4342-93EC-B25CDC932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0B977-0AA1-A041-A2C5-807E0CE1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36B5-4B95-E246-9500-2033F002334B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F3252-5B23-D245-A593-C68EAD8F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5D99B-0FC8-FD47-9047-18631EF0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6EB7-7697-EF48-85E2-72C3AABA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5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5BAB-559C-244C-804C-354D558B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20A70-C3FD-0545-B162-205F62CC3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99153-3A21-524B-BF32-63CFCB68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36B5-4B95-E246-9500-2033F002334B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50788-B76A-7749-A717-2DD209EB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24D74-DBF9-0B46-8012-2C02A653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6EB7-7697-EF48-85E2-72C3AABA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7E27E-5060-C14B-82F9-F71A24CD7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D6977-5C0C-1142-9512-93124D0D7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FC1FC-A8EE-0840-8E17-2A0A2182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36B5-4B95-E246-9500-2033F002334B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DE57A-E838-D04C-B584-23C4F440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90111-6E06-EB44-9240-5211F19D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6EB7-7697-EF48-85E2-72C3AABA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0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6A8F-6633-7C41-AF47-20F1EB072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D9AB5-6AF2-5844-A70A-AEBDE45C5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D7ACF-6147-6241-9561-9F08E2EF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36B5-4B95-E246-9500-2033F002334B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557C7-07AB-204A-911A-FABD98C5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91670-C65C-3541-8444-92D07B69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6EB7-7697-EF48-85E2-72C3AABA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C428-656D-5949-88AD-E6157404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44BB-726A-DE45-9F23-8C9A40C3C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336EF-A619-164C-9127-415F46DA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36B5-4B95-E246-9500-2033F002334B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597ED-5ED4-234C-BC3F-F9EF859C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49613-1A83-C743-A96A-513F0718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6EB7-7697-EF48-85E2-72C3AABA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248C7-E7D7-F948-AE50-385E5446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25C9C-F86F-9042-8DFC-0A76A0696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EE414-8105-B145-A402-3F746652B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442A9-1DFE-5F43-8B1D-06D56945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36B5-4B95-E246-9500-2033F002334B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9351C-A331-A742-96C5-6BB43E5F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9E1CC-63FF-6A46-8188-9802AC44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6EB7-7697-EF48-85E2-72C3AABA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1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3B4F-B404-BE43-8AC9-C7B2EF6A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CE00C-FDA4-DE4F-AF93-AA20EECBA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67B04-51E3-594B-916C-AF0F1E9A8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4D3FF-CCB2-B643-85B2-99D246F6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CF2FD-A45F-0545-8E9E-4345A5F28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454D61-CBAB-3D4A-A0D0-E39BEC70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36B5-4B95-E246-9500-2033F002334B}" type="datetimeFigureOut">
              <a:rPr lang="en-US" smtClean="0"/>
              <a:t>11/1/22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8D3E7-0CF7-5E46-BEE4-87DD8AE4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8F3AF1-954F-8244-A11F-FC35BE1A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6EB7-7697-EF48-85E2-72C3AABA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2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73665-ACC6-8442-B838-D396E1E6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230F3-43C1-A741-8966-933D097A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36B5-4B95-E246-9500-2033F002334B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0D3E4-B7DD-1648-ADD4-BDC28A54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C816B-4D18-4543-B935-D0B8D647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6EB7-7697-EF48-85E2-72C3AABA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3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43F54-ACAF-434D-9C46-E3311F0D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36B5-4B95-E246-9500-2033F002334B}" type="datetimeFigureOut">
              <a:rPr lang="en-US" smtClean="0"/>
              <a:t>11/1/22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1E87F-F17F-5642-A502-66C030CB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67AFE-CB46-1A48-9449-A731E136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6EB7-7697-EF48-85E2-72C3AABA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8ACE-8515-5B4F-8079-4DE664F1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ACCAA-2CBF-2B43-A7A8-8F249A441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43373-A029-E349-8943-63E75BCAE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4E31D-45DC-AC48-9117-00BF1BDE4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36B5-4B95-E246-9500-2033F002334B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24D6C-9F66-974F-BB45-1A65D25B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2728D-6B21-DB4C-9AA0-2E4855DF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6EB7-7697-EF48-85E2-72C3AABA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38CDD-FD88-984F-BEDC-BDF13E42D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7EC5B-BD84-C247-9F78-8AE995594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B18D5-5FCB-014E-9C8B-53FB0FBEF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F0175-2DD1-6842-B2A2-87BF93C8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36B5-4B95-E246-9500-2033F002334B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D5A2F-8B70-174D-9BFA-57DEC6E3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B18BE-6707-4F40-8D95-630BA1C4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6EB7-7697-EF48-85E2-72C3AABA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BD561-0B76-F44F-A030-F5DD8CD2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589C0-33F1-B34C-AA4C-088EAB2BE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0E9D7-89FB-9E4F-B942-25DBDBCE1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036B5-4B95-E246-9500-2033F002334B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6DEC7-6513-1845-925D-A04421C33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4EF81-F824-B449-A486-0C40BA02E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6EB7-7697-EF48-85E2-72C3AABA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2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4D3500-22DF-6043-9D90-B952FFE3F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bg2"/>
                </a:solidFill>
              </a:rPr>
              <a:t>The Columbian Exchange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AAF59-26AA-2A4A-8531-918B1DA79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60703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772A67B-EBF2-174B-8ADF-6F784E36C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1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8228F-03E6-0A47-9DDB-D33375A4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933" y="365125"/>
            <a:ext cx="3952071" cy="553031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520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F5CD3291-9869-134F-8559-81478F76A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1885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4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508E10-4500-3A47-A4BD-1B7FF1CBF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F3BE7-66F2-424F-ABDF-A0DE650D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N" dirty="0">
                <a:solidFill>
                  <a:srgbClr val="FFFFFF"/>
                </a:solidFill>
              </a:rPr>
              <a:t>Did Disease have a major impact on Europe?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B6AC1-9330-774E-8C23-A954A68F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24820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FBA-73A2-F146-9A81-0B137E304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5C20EA-A95C-3B45-ABDD-BC8CB2F8F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672" y="0"/>
            <a:ext cx="6906621" cy="6906621"/>
          </a:xfrm>
        </p:spPr>
      </p:pic>
    </p:spTree>
    <p:extLst>
      <p:ext uri="{BB962C8B-B14F-4D97-AF65-F5344CB8AC3E}">
        <p14:creationId xmlns:p14="http://schemas.microsoft.com/office/powerpoint/2010/main" val="417730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3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1A25C-3C60-AE40-B678-15CCFBAA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Varieties of  Potato from the Andes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8F3FA2-3323-4C47-BC28-F9C4D2FDB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6833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6BE3-51AC-1348-9786-82C64333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37F3DF-D91E-F64A-98F9-F742CC828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866" y="0"/>
            <a:ext cx="8168268" cy="6858000"/>
          </a:xfrm>
        </p:spPr>
      </p:pic>
    </p:spTree>
    <p:extLst>
      <p:ext uri="{BB962C8B-B14F-4D97-AF65-F5344CB8AC3E}">
        <p14:creationId xmlns:p14="http://schemas.microsoft.com/office/powerpoint/2010/main" val="2630660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50FDD-47F9-6A4E-86E4-DBEDB055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751C01-8851-5B4C-92A8-C3775F458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0"/>
            <a:ext cx="7941045" cy="6925186"/>
          </a:xfrm>
        </p:spPr>
      </p:pic>
    </p:spTree>
    <p:extLst>
      <p:ext uri="{BB962C8B-B14F-4D97-AF65-F5344CB8AC3E}">
        <p14:creationId xmlns:p14="http://schemas.microsoft.com/office/powerpoint/2010/main" val="44943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832B-7911-C543-84C3-757926F3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84858A-E992-444C-9273-82569F1A1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207" y="171450"/>
            <a:ext cx="7463849" cy="6686550"/>
          </a:xfrm>
        </p:spPr>
      </p:pic>
    </p:spTree>
    <p:extLst>
      <p:ext uri="{BB962C8B-B14F-4D97-AF65-F5344CB8AC3E}">
        <p14:creationId xmlns:p14="http://schemas.microsoft.com/office/powerpoint/2010/main" val="117675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A8AE-32A2-5048-BC70-1620F8DD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DF2A41-4C2F-5343-9CBC-B4AC31C84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1339" y="171450"/>
            <a:ext cx="5324184" cy="6686550"/>
          </a:xfrm>
        </p:spPr>
      </p:pic>
    </p:spTree>
    <p:extLst>
      <p:ext uri="{BB962C8B-B14F-4D97-AF65-F5344CB8AC3E}">
        <p14:creationId xmlns:p14="http://schemas.microsoft.com/office/powerpoint/2010/main" val="216664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0B6A-5E3D-0442-B670-FB580C32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65D76A55-F1A8-CC46-91A5-696ECA467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174" y="21646"/>
            <a:ext cx="10043652" cy="6836354"/>
          </a:xfrm>
        </p:spPr>
      </p:pic>
    </p:spTree>
    <p:extLst>
      <p:ext uri="{BB962C8B-B14F-4D97-AF65-F5344CB8AC3E}">
        <p14:creationId xmlns:p14="http://schemas.microsoft.com/office/powerpoint/2010/main" val="151230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008F-4638-8F4B-8502-04739259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09EF14-BA1E-2A4D-A8BF-5170426E0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597" y="142874"/>
            <a:ext cx="5865825" cy="6715125"/>
          </a:xfrm>
        </p:spPr>
      </p:pic>
    </p:spTree>
    <p:extLst>
      <p:ext uri="{BB962C8B-B14F-4D97-AF65-F5344CB8AC3E}">
        <p14:creationId xmlns:p14="http://schemas.microsoft.com/office/powerpoint/2010/main" val="1345066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4965A-6881-4A5D-862F-965EBAE609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6225B-8C60-8C44-8DBA-D458834D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dirty="0"/>
              <a:t>What do these tables tell us about the impact of the New World on horticulture in Europe?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655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29F5-48FF-0D40-820E-2E246946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Inflation in Europe in the 16</a:t>
            </a:r>
            <a:r>
              <a:rPr lang="en-US" sz="3200" baseline="30000" dirty="0"/>
              <a:t>th</a:t>
            </a:r>
            <a:r>
              <a:rPr lang="en-US" sz="3200" dirty="0"/>
              <a:t> Century</a:t>
            </a:r>
          </a:p>
        </p:txBody>
      </p:sp>
      <p:pic>
        <p:nvPicPr>
          <p:cNvPr id="7170" name="Picture 2" descr="Inflation rates in Spain and Portugal during the 16th century - History  Stack Exchange">
            <a:extLst>
              <a:ext uri="{FF2B5EF4-FFF2-40B4-BE49-F238E27FC236}">
                <a16:creationId xmlns:a16="http://schemas.microsoft.com/office/drawing/2014/main" id="{968AC211-6FA0-5345-A6AB-3A42FD8047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106" y="641032"/>
            <a:ext cx="66277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23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1A8BA0-5629-0B44-B081-670E499633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41500"/>
            <a:ext cx="4419600" cy="44450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D0076E8-517F-BD49-BCCC-F5C8DE5936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1841500"/>
            <a:ext cx="5981700" cy="4445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5E0BDFE-7C86-8244-9EA4-EFAA3114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Wages and Grain Prices (Potential Problems?)</a:t>
            </a:r>
          </a:p>
        </p:txBody>
      </p:sp>
    </p:spTree>
    <p:extLst>
      <p:ext uri="{BB962C8B-B14F-4D97-AF65-F5344CB8AC3E}">
        <p14:creationId xmlns:p14="http://schemas.microsoft.com/office/powerpoint/2010/main" val="2079226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52657F-1F19-1D46-98DA-30E28294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1F2129-9C93-7C44-BFD7-7E0A1B7EB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150" y="176074"/>
            <a:ext cx="9500031" cy="6681926"/>
          </a:xfrm>
        </p:spPr>
      </p:pic>
    </p:spTree>
    <p:extLst>
      <p:ext uri="{BB962C8B-B14F-4D97-AF65-F5344CB8AC3E}">
        <p14:creationId xmlns:p14="http://schemas.microsoft.com/office/powerpoint/2010/main" val="1165498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197E-D9E6-5C4A-84B8-D8B9402C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Silver Imports to Europe</a:t>
            </a:r>
          </a:p>
        </p:txBody>
      </p:sp>
      <p:pic>
        <p:nvPicPr>
          <p:cNvPr id="9218" name="Picture 2" descr="Does the inflow of precious metals from the New World really explain the  'Great Inflation' in renaissance Europe? | VOX, CEPR Policy Portal">
            <a:extLst>
              <a:ext uri="{FF2B5EF4-FFF2-40B4-BE49-F238E27FC236}">
                <a16:creationId xmlns:a16="http://schemas.microsoft.com/office/drawing/2014/main" id="{C2A98C5C-AF5F-B14F-87B7-A704A5DF03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799" y="1320800"/>
            <a:ext cx="7550185" cy="53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610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333571-3EFF-7F49-96C4-8B409B66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Mineral Production of the Spanish Americas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F6843B-7E1C-1F45-A33C-C14A7B56BC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6550" y="3461544"/>
            <a:ext cx="3644900" cy="10795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E9E988-BFDF-734D-9B73-47B97C9E80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9550" y="2870994"/>
            <a:ext cx="4406900" cy="2260600"/>
          </a:xfrm>
        </p:spPr>
      </p:pic>
    </p:spTree>
    <p:extLst>
      <p:ext uri="{BB962C8B-B14F-4D97-AF65-F5344CB8AC3E}">
        <p14:creationId xmlns:p14="http://schemas.microsoft.com/office/powerpoint/2010/main" val="555146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FB90BD-52EB-B143-9E30-EE658001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10242" name="Picture 2" descr="Early Modern Political Systems - The Rise and Fall of European States.  1493–1993 - Chronology of the French Revolutionary Era 1789–1815 -  HISTORICAL COMPENDIUM - APPENDIX - Europe: A History - All history books">
            <a:extLst>
              <a:ext uri="{FF2B5EF4-FFF2-40B4-BE49-F238E27FC236}">
                <a16:creationId xmlns:a16="http://schemas.microsoft.com/office/drawing/2014/main" id="{4242C8D2-CEDC-604C-861E-4025F984F20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979" y="200171"/>
            <a:ext cx="4066161" cy="64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reasure and Prices in Spain 1505-1650">
            <a:extLst>
              <a:ext uri="{FF2B5EF4-FFF2-40B4-BE49-F238E27FC236}">
                <a16:creationId xmlns:a16="http://schemas.microsoft.com/office/drawing/2014/main" id="{C203A120-B9BB-4743-9271-61086A19E3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023943" cy="38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32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148BE-AD37-9348-807E-F86ED259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This trend does not include Spain, whose population rose only from around c7 million to c 8 million.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Medieval Population Dynamics to 1500">
            <a:extLst>
              <a:ext uri="{FF2B5EF4-FFF2-40B4-BE49-F238E27FC236}">
                <a16:creationId xmlns:a16="http://schemas.microsoft.com/office/drawing/2014/main" id="{7D44C0B2-AD7B-CE4A-8A37-9F291D8B16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1" r="-1" b="6593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5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29F5-48FF-0D40-820E-2E246946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Spanish and Portuguese Trade Routes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D73D5-340F-A844-AE43-EB3E7E4FD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" r="-2" b="-2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66977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0D7CAB-0EB5-814F-B3C7-71483097A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5763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D9B16-EDDE-004F-8B03-A1A65F4E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CN" dirty="0"/>
              <a:t>How great was the economic impact of the New World on Europe?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9142A-95B1-CA4F-81CB-F32473ADC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rmAutofit/>
          </a:bodyPr>
          <a:lstStyle/>
          <a:p>
            <a:endParaRPr lang="en-CN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38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History of Coffee: 8 Stimulating Facts - HistoryExtra">
            <a:extLst>
              <a:ext uri="{FF2B5EF4-FFF2-40B4-BE49-F238E27FC236}">
                <a16:creationId xmlns:a16="http://schemas.microsoft.com/office/drawing/2014/main" id="{D795A4B6-EED9-F044-9E81-53E14921AE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21BA4-CA6A-EB4E-9BC4-ED1F2BD8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Coffee and Tobacco in London around 1600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648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AFD7B-41B0-374A-BAAA-E7A80FAB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AF60-7014-744F-9206-75935ED1B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2050" name="Picture 2" descr="Definitions of Personhood in the 18th- and 19th- Century Atlantic World:  Race, Slavery, &amp; the Para-Human - HOME - About The Project">
            <a:extLst>
              <a:ext uri="{FF2B5EF4-FFF2-40B4-BE49-F238E27FC236}">
                <a16:creationId xmlns:a16="http://schemas.microsoft.com/office/drawing/2014/main" id="{D4BB8EA5-5A51-9F4E-ACBF-9D170CD8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688" y="0"/>
            <a:ext cx="9317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70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D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825DE-7976-BD46-A731-E87C3DEA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Spanish depiction of Taino women</a:t>
            </a:r>
          </a:p>
        </p:txBody>
      </p:sp>
      <p:pic>
        <p:nvPicPr>
          <p:cNvPr id="4098" name="Picture 2" descr="Rebuilding the genome of a hidden ethnicity : Nature News">
            <a:extLst>
              <a:ext uri="{FF2B5EF4-FFF2-40B4-BE49-F238E27FC236}">
                <a16:creationId xmlns:a16="http://schemas.microsoft.com/office/drawing/2014/main" id="{117B5AC6-F7F0-5B41-9100-4C03922D4A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640080"/>
            <a:ext cx="5459470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74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ACD91-538D-594E-B1C4-D4E5ED806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Mustang – Horse of the Native Americans</a:t>
            </a:r>
          </a:p>
        </p:txBody>
      </p:sp>
      <p:pic>
        <p:nvPicPr>
          <p:cNvPr id="3074" name="Picture 2" descr="Meet One of the Country's Most Famous Wild Horses - 5280">
            <a:extLst>
              <a:ext uri="{FF2B5EF4-FFF2-40B4-BE49-F238E27FC236}">
                <a16:creationId xmlns:a16="http://schemas.microsoft.com/office/drawing/2014/main" id="{5B60F3AD-5FF8-4541-B7F7-7D1FC8B61D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01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A530-5DE3-E04A-9940-C5C957CD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Wild Pig – Descended from the Spanish Imports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5CE953-4EDF-1242-9C35-87111CCF2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209767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B57CC3-4A83-4A4F-80BE-EEF79638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1026" name="Picture 2" descr="Rats | Types Of Rats In North America | Automatic Trap Company – Automatic  Trap Company">
            <a:extLst>
              <a:ext uri="{FF2B5EF4-FFF2-40B4-BE49-F238E27FC236}">
                <a16:creationId xmlns:a16="http://schemas.microsoft.com/office/drawing/2014/main" id="{E39DE824-B882-F84E-B4E4-4E34B0BF9B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477" y="-49234"/>
            <a:ext cx="5927541" cy="690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45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7DA5AD-DB5E-A842-800B-AA71CD09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N" sz="4100">
                <a:solidFill>
                  <a:srgbClr val="FFFFFF"/>
                </a:solidFill>
              </a:rPr>
              <a:t>Is it the less thought of areas which may have had the biggest impact on Europe?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B31DD-8EC6-944F-8B64-8697358B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7448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D70B8-0F38-044B-89EB-5A7F9FAB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657498"/>
            <a:ext cx="4806184" cy="36445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Spanish Empire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1E5EFD-2724-3F46-9F0B-5AF3BD502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E28474-4105-3042-9687-BD066670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CN" sz="4000">
                <a:solidFill>
                  <a:srgbClr val="FFFFFF"/>
                </a:solidFill>
              </a:rPr>
              <a:t>Plants Exchange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F1FAED-82DA-C746-9883-7BE6433E5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369650"/>
            <a:ext cx="3749009" cy="6303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1400" b="1" dirty="0"/>
              <a:t>Old World Plants</a:t>
            </a:r>
          </a:p>
          <a:p>
            <a:pPr marL="0" indent="0">
              <a:buNone/>
            </a:pPr>
            <a:r>
              <a:rPr lang="en-CN" sz="1400" dirty="0"/>
              <a:t>Wheat	Barley	Rice</a:t>
            </a:r>
          </a:p>
          <a:p>
            <a:pPr marL="0" indent="0">
              <a:buNone/>
            </a:pPr>
            <a:endParaRPr lang="en-CN" sz="1400" dirty="0"/>
          </a:p>
          <a:p>
            <a:pPr marL="0" indent="0">
              <a:buNone/>
            </a:pPr>
            <a:r>
              <a:rPr lang="en-CN" sz="1400" dirty="0"/>
              <a:t>Oats	Millet	Sorghum</a:t>
            </a:r>
          </a:p>
          <a:p>
            <a:pPr marL="0" indent="0">
              <a:buNone/>
            </a:pPr>
            <a:endParaRPr lang="en-CN" sz="1400" dirty="0"/>
          </a:p>
          <a:p>
            <a:pPr marL="0" indent="0">
              <a:buNone/>
            </a:pPr>
            <a:r>
              <a:rPr lang="en-CN" sz="1400" dirty="0"/>
              <a:t>Okra	Yams	Lettuce</a:t>
            </a:r>
          </a:p>
          <a:p>
            <a:pPr marL="0" indent="0">
              <a:buNone/>
            </a:pPr>
            <a:endParaRPr lang="en-CN" sz="1400" dirty="0"/>
          </a:p>
          <a:p>
            <a:pPr marL="0" indent="0">
              <a:buNone/>
            </a:pPr>
            <a:r>
              <a:rPr lang="en-CN" sz="1400" dirty="0"/>
              <a:t>Cabbage	Kohlrabi	Carrots</a:t>
            </a:r>
          </a:p>
          <a:p>
            <a:pPr marL="0" indent="0">
              <a:buNone/>
            </a:pPr>
            <a:endParaRPr lang="en-CN" sz="1400" dirty="0"/>
          </a:p>
          <a:p>
            <a:pPr marL="0" indent="0">
              <a:buNone/>
            </a:pPr>
            <a:r>
              <a:rPr lang="en-CN" sz="1400" dirty="0"/>
              <a:t>Beans	Peas	Chickpas</a:t>
            </a:r>
          </a:p>
          <a:p>
            <a:pPr marL="0" indent="0">
              <a:buNone/>
            </a:pPr>
            <a:endParaRPr lang="en-CN" sz="1400" dirty="0"/>
          </a:p>
          <a:p>
            <a:pPr marL="0" indent="0">
              <a:buNone/>
            </a:pPr>
            <a:r>
              <a:rPr lang="en-CN" sz="1400" dirty="0"/>
              <a:t>Onions	Apples	Pears</a:t>
            </a:r>
          </a:p>
          <a:p>
            <a:pPr marL="0" indent="0">
              <a:buNone/>
            </a:pPr>
            <a:endParaRPr lang="en-CN" sz="1400" dirty="0"/>
          </a:p>
          <a:p>
            <a:pPr marL="0" indent="0">
              <a:buNone/>
            </a:pPr>
            <a:r>
              <a:rPr lang="en-CN" sz="1400" dirty="0"/>
              <a:t>Plums	Citrus	Apricot</a:t>
            </a:r>
          </a:p>
          <a:p>
            <a:pPr marL="0" indent="0">
              <a:buNone/>
            </a:pPr>
            <a:endParaRPr lang="en-CN" sz="1400" dirty="0"/>
          </a:p>
          <a:p>
            <a:pPr marL="0" indent="0">
              <a:buNone/>
            </a:pPr>
            <a:r>
              <a:rPr lang="en-CN" sz="1400" dirty="0"/>
              <a:t>Banana	Sugar	Coffee</a:t>
            </a:r>
          </a:p>
          <a:p>
            <a:pPr marL="0" indent="0">
              <a:buNone/>
            </a:pPr>
            <a:endParaRPr lang="en-CN" sz="1400" dirty="0"/>
          </a:p>
          <a:p>
            <a:pPr marL="0" indent="0">
              <a:buNone/>
            </a:pPr>
            <a:r>
              <a:rPr lang="en-CN" sz="1400" dirty="0"/>
              <a:t>Tea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F2343-7CAA-A84B-AF85-292F69C3F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9864" y="622570"/>
            <a:ext cx="3815696" cy="515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1400" b="1" dirty="0"/>
              <a:t>New World Plants</a:t>
            </a:r>
          </a:p>
          <a:p>
            <a:pPr marL="0" indent="0">
              <a:buNone/>
            </a:pPr>
            <a:r>
              <a:rPr lang="en-US" sz="1400" dirty="0"/>
              <a:t>C</a:t>
            </a:r>
            <a:r>
              <a:rPr lang="en-CN" sz="1400" dirty="0"/>
              <a:t>otton 	Rubber	Tobacco</a:t>
            </a:r>
          </a:p>
          <a:p>
            <a:pPr marL="0" indent="0">
              <a:buNone/>
            </a:pPr>
            <a:endParaRPr lang="en-CN" sz="1400" dirty="0"/>
          </a:p>
          <a:p>
            <a:pPr marL="0" indent="0">
              <a:buNone/>
            </a:pPr>
            <a:r>
              <a:rPr lang="en-CN" sz="1400" dirty="0"/>
              <a:t>Quinine	Matte	Cacao</a:t>
            </a:r>
          </a:p>
          <a:p>
            <a:pPr marL="0" indent="0">
              <a:buNone/>
            </a:pPr>
            <a:endParaRPr lang="en-CN" sz="1400" dirty="0"/>
          </a:p>
          <a:p>
            <a:pPr marL="0" indent="0">
              <a:buNone/>
            </a:pPr>
            <a:r>
              <a:rPr lang="en-CN" sz="1400" dirty="0"/>
              <a:t>Pecan	Avocado	Peanut</a:t>
            </a:r>
          </a:p>
          <a:p>
            <a:pPr marL="0" indent="0">
              <a:buNone/>
            </a:pPr>
            <a:endParaRPr lang="en-CN" sz="1400" dirty="0"/>
          </a:p>
          <a:p>
            <a:pPr marL="0" indent="0">
              <a:buNone/>
            </a:pPr>
            <a:r>
              <a:rPr lang="en-CN" sz="1400" dirty="0"/>
              <a:t>Pineapple	Tomato	Chili</a:t>
            </a:r>
          </a:p>
          <a:p>
            <a:pPr marL="0" indent="0">
              <a:buNone/>
            </a:pPr>
            <a:endParaRPr lang="en-CN" sz="1400" dirty="0"/>
          </a:p>
          <a:p>
            <a:pPr marL="0" indent="0">
              <a:buNone/>
            </a:pPr>
            <a:r>
              <a:rPr lang="en-CN" sz="1400" dirty="0"/>
              <a:t>Manioc	Pumpkin	Squash</a:t>
            </a:r>
          </a:p>
          <a:p>
            <a:pPr marL="0" indent="0">
              <a:buNone/>
            </a:pPr>
            <a:endParaRPr lang="en-CN" sz="1400" dirty="0"/>
          </a:p>
          <a:p>
            <a:pPr marL="0" indent="0">
              <a:buNone/>
            </a:pPr>
            <a:r>
              <a:rPr lang="en-CN" sz="1400" dirty="0"/>
              <a:t>Potato	Corn	Quinua</a:t>
            </a:r>
          </a:p>
          <a:p>
            <a:pPr marL="0" indent="0">
              <a:buNone/>
            </a:pPr>
            <a:endParaRPr lang="en-CN" sz="1400" dirty="0"/>
          </a:p>
          <a:p>
            <a:pPr marL="0" indent="0">
              <a:buNone/>
            </a:pPr>
            <a:r>
              <a:rPr lang="en-CN" sz="1400" dirty="0"/>
              <a:t>Beans		Canihua</a:t>
            </a:r>
          </a:p>
        </p:txBody>
      </p:sp>
    </p:spTree>
    <p:extLst>
      <p:ext uri="{BB962C8B-B14F-4D97-AF65-F5344CB8AC3E}">
        <p14:creationId xmlns:p14="http://schemas.microsoft.com/office/powerpoint/2010/main" val="144244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684AB-4490-7C45-BEA8-CC92AFA1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Smallpox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9CFAB5-4E69-E54B-8E33-A4F54BEBF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3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rospects for Malaria Elimination in Mesoamerica and Hispaniola">
            <a:extLst>
              <a:ext uri="{FF2B5EF4-FFF2-40B4-BE49-F238E27FC236}">
                <a16:creationId xmlns:a16="http://schemas.microsoft.com/office/drawing/2014/main" id="{DE03BE96-65E5-384F-84A5-3623931390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6" r="6868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B134A-150C-A648-8465-324A05A85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Current areas of Malaria in the Americas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43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D8239-9B6B-A746-A39E-BDA679C3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Diptheria</a:t>
            </a:r>
          </a:p>
        </p:txBody>
      </p:sp>
      <p:pic>
        <p:nvPicPr>
          <p:cNvPr id="1026" name="Picture 2" descr="Diphtheria - Wikipedia">
            <a:extLst>
              <a:ext uri="{FF2B5EF4-FFF2-40B4-BE49-F238E27FC236}">
                <a16:creationId xmlns:a16="http://schemas.microsoft.com/office/drawing/2014/main" id="{7DD875E9-298C-C640-A225-B8567ACDB8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71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ellow fever travel guide | HiSoUR – Hi So You Are">
            <a:extLst>
              <a:ext uri="{FF2B5EF4-FFF2-40B4-BE49-F238E27FC236}">
                <a16:creationId xmlns:a16="http://schemas.microsoft.com/office/drawing/2014/main" id="{0DAC5B73-05E4-1A4A-9EFF-4255FC1F0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1C142-8A0E-9D48-9F95-FFA53599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CN" dirty="0"/>
              <a:t>Yellow Fever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D9B57A69-6DF6-448B-B7EA-D7E91F8D6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95214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240</Words>
  <Application>Microsoft Macintosh PowerPoint</Application>
  <PresentationFormat>Widescreen</PresentationFormat>
  <Paragraphs>54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The Columbian Exchange</vt:lpstr>
      <vt:lpstr>PowerPoint Presentation</vt:lpstr>
      <vt:lpstr>PowerPoint Presentation</vt:lpstr>
      <vt:lpstr>Spanish Empire</vt:lpstr>
      <vt:lpstr>Plants Exchange</vt:lpstr>
      <vt:lpstr>Smallpox</vt:lpstr>
      <vt:lpstr>Current areas of Malaria in the Americas</vt:lpstr>
      <vt:lpstr>Diptheria</vt:lpstr>
      <vt:lpstr>Yellow Fever</vt:lpstr>
      <vt:lpstr>PowerPoint Presentation</vt:lpstr>
      <vt:lpstr>PowerPoint Presentation</vt:lpstr>
      <vt:lpstr>PowerPoint Presentation</vt:lpstr>
      <vt:lpstr>Did Disease have a major impact on Europe?</vt:lpstr>
      <vt:lpstr>PowerPoint Presentation</vt:lpstr>
      <vt:lpstr>Varieties of  Potato from the Andes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these tables tell us about the impact of the New World on horticulture in Europe?</vt:lpstr>
      <vt:lpstr>Inflation in Europe in the 16th Century</vt:lpstr>
      <vt:lpstr>Wages and Grain Prices (Potential Problems?)</vt:lpstr>
      <vt:lpstr>PowerPoint Presentation</vt:lpstr>
      <vt:lpstr>Silver Imports to Europe</vt:lpstr>
      <vt:lpstr>Mineral Production of the Spanish Americas</vt:lpstr>
      <vt:lpstr>PowerPoint Presentation</vt:lpstr>
      <vt:lpstr>This trend does not include Spain, whose population rose only from around c7 million to c 8 million.</vt:lpstr>
      <vt:lpstr>Spanish and Portuguese Trade Routes</vt:lpstr>
      <vt:lpstr>How great was the economic impact of the New World on Europe?</vt:lpstr>
      <vt:lpstr>Coffee and Tobacco in London around 1600</vt:lpstr>
      <vt:lpstr>PowerPoint Presentation</vt:lpstr>
      <vt:lpstr>Spanish depiction of Taino women</vt:lpstr>
      <vt:lpstr>Mustang – Horse of the Native Americans</vt:lpstr>
      <vt:lpstr>Wild Pig – Descended from the Spanish Imports</vt:lpstr>
      <vt:lpstr>PowerPoint Presentation</vt:lpstr>
      <vt:lpstr>Is it the less thought of areas which may have had the biggest impact on Europe?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Columbian Exchange</dc:title>
  <dc:creator>Steven Spence 向南</dc:creator>
  <cp:lastModifiedBy>Steven Spence 向南</cp:lastModifiedBy>
  <cp:revision>7</cp:revision>
  <dcterms:created xsi:type="dcterms:W3CDTF">2020-11-11T08:53:42Z</dcterms:created>
  <dcterms:modified xsi:type="dcterms:W3CDTF">2022-11-01T03:42:42Z</dcterms:modified>
</cp:coreProperties>
</file>