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1" r:id="rId4"/>
    <p:sldId id="267" r:id="rId5"/>
    <p:sldId id="258" r:id="rId6"/>
    <p:sldId id="276" r:id="rId7"/>
    <p:sldId id="259" r:id="rId8"/>
    <p:sldId id="261" r:id="rId9"/>
    <p:sldId id="279" r:id="rId10"/>
    <p:sldId id="260" r:id="rId11"/>
    <p:sldId id="266" r:id="rId12"/>
    <p:sldId id="280" r:id="rId13"/>
    <p:sldId id="257" r:id="rId14"/>
    <p:sldId id="273" r:id="rId15"/>
    <p:sldId id="262" r:id="rId16"/>
    <p:sldId id="268" r:id="rId17"/>
    <p:sldId id="269" r:id="rId18"/>
    <p:sldId id="263" r:id="rId19"/>
    <p:sldId id="264" r:id="rId20"/>
    <p:sldId id="277" r:id="rId21"/>
    <p:sldId id="265" r:id="rId22"/>
    <p:sldId id="278" r:id="rId23"/>
    <p:sldId id="275" r:id="rId24"/>
    <p:sldId id="272" r:id="rId25"/>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varScale="1">
        <p:scale>
          <a:sx n="90" d="100"/>
          <a:sy n="90"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CEAE-7154-B456-9231-D09BE1B667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R"/>
          </a:p>
        </p:txBody>
      </p:sp>
      <p:sp>
        <p:nvSpPr>
          <p:cNvPr id="3" name="Subtitle 2">
            <a:extLst>
              <a:ext uri="{FF2B5EF4-FFF2-40B4-BE49-F238E27FC236}">
                <a16:creationId xmlns:a16="http://schemas.microsoft.com/office/drawing/2014/main" id="{60FDDEA6-5030-6179-8DEA-50F4EF5E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R"/>
          </a:p>
        </p:txBody>
      </p:sp>
      <p:sp>
        <p:nvSpPr>
          <p:cNvPr id="4" name="Date Placeholder 3">
            <a:extLst>
              <a:ext uri="{FF2B5EF4-FFF2-40B4-BE49-F238E27FC236}">
                <a16:creationId xmlns:a16="http://schemas.microsoft.com/office/drawing/2014/main" id="{76247DB4-3C2B-D686-CBE6-27DD0A6DD127}"/>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46495569-74E6-2520-17AC-77C541F97830}"/>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00799B36-DA0D-CC42-EFEE-363DF4D5EEA7}"/>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8353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1620-1ADE-BB1F-FEC2-2BF4C8A5DB88}"/>
              </a:ext>
            </a:extLst>
          </p:cNvPr>
          <p:cNvSpPr>
            <a:spLocks noGrp="1"/>
          </p:cNvSpPr>
          <p:nvPr>
            <p:ph type="title"/>
          </p:nvPr>
        </p:nvSpPr>
        <p:spPr/>
        <p:txBody>
          <a:bodyPr/>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D23D9802-F110-7708-6ABC-F98A76E988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2B036AA8-3CAB-26EF-E955-56455BDD0585}"/>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748595CA-C736-0BE1-D36C-ADF5406F08F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82F968DA-445F-E0BB-0038-79034119B98B}"/>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421376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C98D6-AABA-C0E8-694A-211D7D2DC2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F76796C7-F7F6-0AB5-AA91-1730FE6FE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FABE52D6-325D-7C19-5812-792F21565933}"/>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3930A6BC-5A3A-A647-E0FF-7DBED837FF1D}"/>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C8045EF1-CADE-2028-F613-DA20E213467B}"/>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162395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51D1-988C-0B9C-198A-D6EC44C6017C}"/>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10D52131-618D-42C6-D78D-E5B05F1233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14FF8AA2-74F3-D0AA-DFAE-476875B52983}"/>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6066C190-4457-4551-849A-58A373A418D6}"/>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D135F4A7-92F5-00E7-8028-781321F239CA}"/>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53940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C1B7-C09F-1C56-0BDA-DA61D8B7AA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R"/>
          </a:p>
        </p:txBody>
      </p:sp>
      <p:sp>
        <p:nvSpPr>
          <p:cNvPr id="3" name="Text Placeholder 2">
            <a:extLst>
              <a:ext uri="{FF2B5EF4-FFF2-40B4-BE49-F238E27FC236}">
                <a16:creationId xmlns:a16="http://schemas.microsoft.com/office/drawing/2014/main" id="{D446289A-8EB9-9700-C526-C6BDDEE099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28F021-FA2D-5F4C-7AB8-F9C2110BB937}"/>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7767635F-2636-867F-018C-A245AD0B3620}"/>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CDDC04E2-A683-3C68-0CD0-4AA35C0A8CBB}"/>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0278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5E2-03BA-2581-8091-7010BCD77C03}"/>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29C921AE-14EB-B68A-DF5C-21CD14636A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Content Placeholder 3">
            <a:extLst>
              <a:ext uri="{FF2B5EF4-FFF2-40B4-BE49-F238E27FC236}">
                <a16:creationId xmlns:a16="http://schemas.microsoft.com/office/drawing/2014/main" id="{D3983283-6370-193A-B947-679497081F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Date Placeholder 4">
            <a:extLst>
              <a:ext uri="{FF2B5EF4-FFF2-40B4-BE49-F238E27FC236}">
                <a16:creationId xmlns:a16="http://schemas.microsoft.com/office/drawing/2014/main" id="{297F1900-EA35-7BF1-287E-005C9C46CD40}"/>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6" name="Footer Placeholder 5">
            <a:extLst>
              <a:ext uri="{FF2B5EF4-FFF2-40B4-BE49-F238E27FC236}">
                <a16:creationId xmlns:a16="http://schemas.microsoft.com/office/drawing/2014/main" id="{EE2F1A6D-E69D-9531-E159-E4B933534E19}"/>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48B692F0-6DC3-F29F-A5DA-0D5F4DE1DFF4}"/>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82084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BF24-7F5F-C975-D878-E36F67D13D4D}"/>
              </a:ext>
            </a:extLst>
          </p:cNvPr>
          <p:cNvSpPr>
            <a:spLocks noGrp="1"/>
          </p:cNvSpPr>
          <p:nvPr>
            <p:ph type="title"/>
          </p:nvPr>
        </p:nvSpPr>
        <p:spPr>
          <a:xfrm>
            <a:off x="839788" y="365125"/>
            <a:ext cx="10515600" cy="1325563"/>
          </a:xfrm>
        </p:spPr>
        <p:txBody>
          <a:bodyPr/>
          <a:lstStyle/>
          <a:p>
            <a:r>
              <a:rPr lang="en-GB"/>
              <a:t>Click to edit Master title style</a:t>
            </a:r>
            <a:endParaRPr lang="en-BR"/>
          </a:p>
        </p:txBody>
      </p:sp>
      <p:sp>
        <p:nvSpPr>
          <p:cNvPr id="3" name="Text Placeholder 2">
            <a:extLst>
              <a:ext uri="{FF2B5EF4-FFF2-40B4-BE49-F238E27FC236}">
                <a16:creationId xmlns:a16="http://schemas.microsoft.com/office/drawing/2014/main" id="{287D275B-11D2-432B-6064-2B062EBAC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875A90-B4A9-CF33-A6A7-3F818A9C8B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Text Placeholder 4">
            <a:extLst>
              <a:ext uri="{FF2B5EF4-FFF2-40B4-BE49-F238E27FC236}">
                <a16:creationId xmlns:a16="http://schemas.microsoft.com/office/drawing/2014/main" id="{AB51E4AE-3037-F32C-8F7C-BE7FEEE36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FF1CBF-A534-D9FD-65DC-524F1A159C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7" name="Date Placeholder 6">
            <a:extLst>
              <a:ext uri="{FF2B5EF4-FFF2-40B4-BE49-F238E27FC236}">
                <a16:creationId xmlns:a16="http://schemas.microsoft.com/office/drawing/2014/main" id="{58ACD0D1-6244-6E1E-8F16-2CFBC036F4C0}"/>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8" name="Footer Placeholder 7">
            <a:extLst>
              <a:ext uri="{FF2B5EF4-FFF2-40B4-BE49-F238E27FC236}">
                <a16:creationId xmlns:a16="http://schemas.microsoft.com/office/drawing/2014/main" id="{C3791280-136E-2A5E-D733-2A13B194A97E}"/>
              </a:ext>
            </a:extLst>
          </p:cNvPr>
          <p:cNvSpPr>
            <a:spLocks noGrp="1"/>
          </p:cNvSpPr>
          <p:nvPr>
            <p:ph type="ftr" sz="quarter" idx="11"/>
          </p:nvPr>
        </p:nvSpPr>
        <p:spPr/>
        <p:txBody>
          <a:bodyPr/>
          <a:lstStyle/>
          <a:p>
            <a:endParaRPr lang="en-BR"/>
          </a:p>
        </p:txBody>
      </p:sp>
      <p:sp>
        <p:nvSpPr>
          <p:cNvPr id="9" name="Slide Number Placeholder 8">
            <a:extLst>
              <a:ext uri="{FF2B5EF4-FFF2-40B4-BE49-F238E27FC236}">
                <a16:creationId xmlns:a16="http://schemas.microsoft.com/office/drawing/2014/main" id="{9AB5456A-84F4-6C25-8960-74467FFE0E86}"/>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133642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26C7-3950-26CA-79B6-820CF40DCF36}"/>
              </a:ext>
            </a:extLst>
          </p:cNvPr>
          <p:cNvSpPr>
            <a:spLocks noGrp="1"/>
          </p:cNvSpPr>
          <p:nvPr>
            <p:ph type="title"/>
          </p:nvPr>
        </p:nvSpPr>
        <p:spPr/>
        <p:txBody>
          <a:bodyPr/>
          <a:lstStyle/>
          <a:p>
            <a:r>
              <a:rPr lang="en-GB"/>
              <a:t>Click to edit Master title style</a:t>
            </a:r>
            <a:endParaRPr lang="en-BR"/>
          </a:p>
        </p:txBody>
      </p:sp>
      <p:sp>
        <p:nvSpPr>
          <p:cNvPr id="3" name="Date Placeholder 2">
            <a:extLst>
              <a:ext uri="{FF2B5EF4-FFF2-40B4-BE49-F238E27FC236}">
                <a16:creationId xmlns:a16="http://schemas.microsoft.com/office/drawing/2014/main" id="{AE15EAEF-C19C-B39B-F081-E25C51A6CA22}"/>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4" name="Footer Placeholder 3">
            <a:extLst>
              <a:ext uri="{FF2B5EF4-FFF2-40B4-BE49-F238E27FC236}">
                <a16:creationId xmlns:a16="http://schemas.microsoft.com/office/drawing/2014/main" id="{EFA774CA-B6CE-E678-379B-9E58F3A625B2}"/>
              </a:ext>
            </a:extLst>
          </p:cNvPr>
          <p:cNvSpPr>
            <a:spLocks noGrp="1"/>
          </p:cNvSpPr>
          <p:nvPr>
            <p:ph type="ftr" sz="quarter" idx="11"/>
          </p:nvPr>
        </p:nvSpPr>
        <p:spPr/>
        <p:txBody>
          <a:bodyPr/>
          <a:lstStyle/>
          <a:p>
            <a:endParaRPr lang="en-BR"/>
          </a:p>
        </p:txBody>
      </p:sp>
      <p:sp>
        <p:nvSpPr>
          <p:cNvPr id="5" name="Slide Number Placeholder 4">
            <a:extLst>
              <a:ext uri="{FF2B5EF4-FFF2-40B4-BE49-F238E27FC236}">
                <a16:creationId xmlns:a16="http://schemas.microsoft.com/office/drawing/2014/main" id="{21D14A7D-2BD9-0660-27C3-09228DFBEE33}"/>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62367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F4373-CA09-7E07-7657-B59629C84014}"/>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3" name="Footer Placeholder 2">
            <a:extLst>
              <a:ext uri="{FF2B5EF4-FFF2-40B4-BE49-F238E27FC236}">
                <a16:creationId xmlns:a16="http://schemas.microsoft.com/office/drawing/2014/main" id="{ED6447D0-1D61-5E3E-D255-A585DC152186}"/>
              </a:ext>
            </a:extLst>
          </p:cNvPr>
          <p:cNvSpPr>
            <a:spLocks noGrp="1"/>
          </p:cNvSpPr>
          <p:nvPr>
            <p:ph type="ftr" sz="quarter" idx="11"/>
          </p:nvPr>
        </p:nvSpPr>
        <p:spPr/>
        <p:txBody>
          <a:bodyPr/>
          <a:lstStyle/>
          <a:p>
            <a:endParaRPr lang="en-BR"/>
          </a:p>
        </p:txBody>
      </p:sp>
      <p:sp>
        <p:nvSpPr>
          <p:cNvPr id="4" name="Slide Number Placeholder 3">
            <a:extLst>
              <a:ext uri="{FF2B5EF4-FFF2-40B4-BE49-F238E27FC236}">
                <a16:creationId xmlns:a16="http://schemas.microsoft.com/office/drawing/2014/main" id="{B7F4CE3C-9657-0E62-BBCD-90FCBA0FA8A3}"/>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419247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343E-9A04-EBD7-994A-BBCD41032B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Content Placeholder 2">
            <a:extLst>
              <a:ext uri="{FF2B5EF4-FFF2-40B4-BE49-F238E27FC236}">
                <a16:creationId xmlns:a16="http://schemas.microsoft.com/office/drawing/2014/main" id="{1F93C208-8C9F-44BF-BC85-A7F83D6E1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Text Placeholder 3">
            <a:extLst>
              <a:ext uri="{FF2B5EF4-FFF2-40B4-BE49-F238E27FC236}">
                <a16:creationId xmlns:a16="http://schemas.microsoft.com/office/drawing/2014/main" id="{CBEE239B-CA75-FC8C-4B8D-D1F8792F4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851DC9-376A-474F-909B-AF8588604763}"/>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6" name="Footer Placeholder 5">
            <a:extLst>
              <a:ext uri="{FF2B5EF4-FFF2-40B4-BE49-F238E27FC236}">
                <a16:creationId xmlns:a16="http://schemas.microsoft.com/office/drawing/2014/main" id="{78F48364-2FB6-E2C7-97C9-4F20AD185CD3}"/>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DD7F1F7C-1F12-1CBA-A9E7-1F87AEC529DD}"/>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81859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45C3-04E8-CB5C-07D4-D23A850A8C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Picture Placeholder 2">
            <a:extLst>
              <a:ext uri="{FF2B5EF4-FFF2-40B4-BE49-F238E27FC236}">
                <a16:creationId xmlns:a16="http://schemas.microsoft.com/office/drawing/2014/main" id="{12BAB902-3B40-4057-DF2C-38E9BE609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R"/>
          </a:p>
        </p:txBody>
      </p:sp>
      <p:sp>
        <p:nvSpPr>
          <p:cNvPr id="4" name="Text Placeholder 3">
            <a:extLst>
              <a:ext uri="{FF2B5EF4-FFF2-40B4-BE49-F238E27FC236}">
                <a16:creationId xmlns:a16="http://schemas.microsoft.com/office/drawing/2014/main" id="{14780449-C242-4450-6630-CBCF9839F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F0DAED-0096-3676-5546-4084B6C4245B}"/>
              </a:ext>
            </a:extLst>
          </p:cNvPr>
          <p:cNvSpPr>
            <a:spLocks noGrp="1"/>
          </p:cNvSpPr>
          <p:nvPr>
            <p:ph type="dt" sz="half" idx="10"/>
          </p:nvPr>
        </p:nvSpPr>
        <p:spPr/>
        <p:txBody>
          <a:bodyPr/>
          <a:lstStyle/>
          <a:p>
            <a:fld id="{9D43B244-8B63-3344-B3C9-0F0B3B563359}" type="datetimeFigureOut">
              <a:rPr lang="en-BR" smtClean="0"/>
              <a:t>19/08/24</a:t>
            </a:fld>
            <a:endParaRPr lang="en-BR"/>
          </a:p>
        </p:txBody>
      </p:sp>
      <p:sp>
        <p:nvSpPr>
          <p:cNvPr id="6" name="Footer Placeholder 5">
            <a:extLst>
              <a:ext uri="{FF2B5EF4-FFF2-40B4-BE49-F238E27FC236}">
                <a16:creationId xmlns:a16="http://schemas.microsoft.com/office/drawing/2014/main" id="{6161FDF2-CD82-F0AC-E5B7-D13EA20CD322}"/>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745230DA-5128-5129-9592-AA44FFBDECD8}"/>
              </a:ext>
            </a:extLst>
          </p:cNvPr>
          <p:cNvSpPr>
            <a:spLocks noGrp="1"/>
          </p:cNvSpPr>
          <p:nvPr>
            <p:ph type="sldNum" sz="quarter" idx="12"/>
          </p:nvPr>
        </p:nvSpPr>
        <p:spPr/>
        <p:txBody>
          <a:bodyPr/>
          <a:lstStyle/>
          <a:p>
            <a:fld id="{BA3A75E7-6BBC-DE40-B2FA-93F58FF9AD1B}" type="slidenum">
              <a:rPr lang="en-BR" smtClean="0"/>
              <a:t>‹#›</a:t>
            </a:fld>
            <a:endParaRPr lang="en-BR"/>
          </a:p>
        </p:txBody>
      </p:sp>
    </p:spTree>
    <p:extLst>
      <p:ext uri="{BB962C8B-B14F-4D97-AF65-F5344CB8AC3E}">
        <p14:creationId xmlns:p14="http://schemas.microsoft.com/office/powerpoint/2010/main" val="382149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AA679-E80F-C9CA-3330-0009B34D3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R"/>
          </a:p>
        </p:txBody>
      </p:sp>
      <p:sp>
        <p:nvSpPr>
          <p:cNvPr id="3" name="Text Placeholder 2">
            <a:extLst>
              <a:ext uri="{FF2B5EF4-FFF2-40B4-BE49-F238E27FC236}">
                <a16:creationId xmlns:a16="http://schemas.microsoft.com/office/drawing/2014/main" id="{68B25C6B-594D-16EB-44BD-E4BFE698A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11CBEC5B-E37E-795C-141F-7A264ECA3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43B244-8B63-3344-B3C9-0F0B3B563359}" type="datetimeFigureOut">
              <a:rPr lang="en-BR" smtClean="0"/>
              <a:t>19/08/24</a:t>
            </a:fld>
            <a:endParaRPr lang="en-BR"/>
          </a:p>
        </p:txBody>
      </p:sp>
      <p:sp>
        <p:nvSpPr>
          <p:cNvPr id="5" name="Footer Placeholder 4">
            <a:extLst>
              <a:ext uri="{FF2B5EF4-FFF2-40B4-BE49-F238E27FC236}">
                <a16:creationId xmlns:a16="http://schemas.microsoft.com/office/drawing/2014/main" id="{CAD984E2-9DC4-7083-D8AB-B9681F425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R"/>
          </a:p>
        </p:txBody>
      </p:sp>
      <p:sp>
        <p:nvSpPr>
          <p:cNvPr id="6" name="Slide Number Placeholder 5">
            <a:extLst>
              <a:ext uri="{FF2B5EF4-FFF2-40B4-BE49-F238E27FC236}">
                <a16:creationId xmlns:a16="http://schemas.microsoft.com/office/drawing/2014/main" id="{25B9F132-E714-1E52-2790-C26646C8A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3A75E7-6BBC-DE40-B2FA-93F58FF9AD1B}" type="slidenum">
              <a:rPr lang="en-BR" smtClean="0"/>
              <a:t>‹#›</a:t>
            </a:fld>
            <a:endParaRPr lang="en-BR"/>
          </a:p>
        </p:txBody>
      </p:sp>
    </p:spTree>
    <p:extLst>
      <p:ext uri="{BB962C8B-B14F-4D97-AF65-F5344CB8AC3E}">
        <p14:creationId xmlns:p14="http://schemas.microsoft.com/office/powerpoint/2010/main" val="206698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C293-4AAA-7776-3697-4E5973A8DFC6}"/>
              </a:ext>
            </a:extLst>
          </p:cNvPr>
          <p:cNvSpPr>
            <a:spLocks noGrp="1"/>
          </p:cNvSpPr>
          <p:nvPr>
            <p:ph type="ctrTitle"/>
          </p:nvPr>
        </p:nvSpPr>
        <p:spPr>
          <a:xfrm>
            <a:off x="992322" y="1175335"/>
            <a:ext cx="4172480" cy="2495971"/>
          </a:xfrm>
        </p:spPr>
        <p:txBody>
          <a:bodyPr anchor="b">
            <a:normAutofit/>
          </a:bodyPr>
          <a:lstStyle/>
          <a:p>
            <a:r>
              <a:rPr lang="en-BR" sz="4000"/>
              <a:t>Culture under Mao</a:t>
            </a:r>
          </a:p>
        </p:txBody>
      </p:sp>
      <p:sp>
        <p:nvSpPr>
          <p:cNvPr id="3" name="Subtitle 2">
            <a:extLst>
              <a:ext uri="{FF2B5EF4-FFF2-40B4-BE49-F238E27FC236}">
                <a16:creationId xmlns:a16="http://schemas.microsoft.com/office/drawing/2014/main" id="{C01ECC54-8E79-E64B-4C6A-66A6E8652AE8}"/>
              </a:ext>
            </a:extLst>
          </p:cNvPr>
          <p:cNvSpPr>
            <a:spLocks noGrp="1"/>
          </p:cNvSpPr>
          <p:nvPr>
            <p:ph type="subTitle" idx="1"/>
          </p:nvPr>
        </p:nvSpPr>
        <p:spPr>
          <a:xfrm>
            <a:off x="977820" y="3930449"/>
            <a:ext cx="4198479" cy="1724313"/>
          </a:xfrm>
        </p:spPr>
        <p:txBody>
          <a:bodyPr anchor="t">
            <a:normAutofit/>
          </a:bodyPr>
          <a:lstStyle/>
          <a:p>
            <a:r>
              <a:rPr lang="en-GB" sz="2000" b="0" i="1">
                <a:effectLst/>
                <a:highlight>
                  <a:srgbClr val="F0F0F0"/>
                </a:highlight>
                <a:latin typeface="lucida sans unicode" panose="020B0602030504020204" pitchFamily="34" charset="0"/>
              </a:rPr>
              <a:t>'There is no such thing as art for art's sake or art that is detached from or independent from politics' </a:t>
            </a:r>
            <a:endParaRPr lang="en-BR" sz="2000"/>
          </a:p>
        </p:txBody>
      </p:sp>
      <p:pic>
        <p:nvPicPr>
          <p:cNvPr id="5" name="Picture 4" descr="Decorations for Mexican fiesta">
            <a:extLst>
              <a:ext uri="{FF2B5EF4-FFF2-40B4-BE49-F238E27FC236}">
                <a16:creationId xmlns:a16="http://schemas.microsoft.com/office/drawing/2014/main" id="{C2A92E22-E95D-4EBB-6597-EB379B16BDA3}"/>
              </a:ext>
            </a:extLst>
          </p:cNvPr>
          <p:cNvPicPr>
            <a:picLocks noChangeAspect="1"/>
          </p:cNvPicPr>
          <p:nvPr/>
        </p:nvPicPr>
        <p:blipFill>
          <a:blip r:embed="rId2"/>
          <a:srcRect l="19127" r="21762"/>
          <a:stretch/>
        </p:blipFill>
        <p:spPr>
          <a:xfrm>
            <a:off x="6096000" y="-1"/>
            <a:ext cx="6096000" cy="6858001"/>
          </a:xfrm>
          <a:prstGeom prst="rect">
            <a:avLst/>
          </a:prstGeom>
        </p:spPr>
      </p:pic>
      <p:grpSp>
        <p:nvGrpSpPr>
          <p:cNvPr id="9" name="Group 8">
            <a:extLst>
              <a:ext uri="{FF2B5EF4-FFF2-40B4-BE49-F238E27FC236}">
                <a16:creationId xmlns:a16="http://schemas.microsoft.com/office/drawing/2014/main" id="{2B33CDD2-C0CB-D8AD-886D-0ABC95A02B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96001" y="-2"/>
            <a:ext cx="6096000" cy="6858001"/>
            <a:chOff x="-1" y="0"/>
            <a:chExt cx="7390263" cy="6858001"/>
          </a:xfrm>
        </p:grpSpPr>
        <p:sp>
          <p:nvSpPr>
            <p:cNvPr id="10" name="Rectangle 9">
              <a:extLst>
                <a:ext uri="{FF2B5EF4-FFF2-40B4-BE49-F238E27FC236}">
                  <a16:creationId xmlns:a16="http://schemas.microsoft.com/office/drawing/2014/main" id="{AC7F47A2-1E11-C302-6F8E-F03239998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AED115-5F26-CFFE-25B4-8CCB743BA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B3032F8-FDD1-98F1-B20E-FB9CDF9EB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Tree>
    <p:extLst>
      <p:ext uri="{BB962C8B-B14F-4D97-AF65-F5344CB8AC3E}">
        <p14:creationId xmlns:p14="http://schemas.microsoft.com/office/powerpoint/2010/main" val="217763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E8098-BA6B-8A16-B50F-59C1DC0D5400}"/>
              </a:ext>
            </a:extLst>
          </p:cNvPr>
          <p:cNvSpPr>
            <a:spLocks noGrp="1"/>
          </p:cNvSpPr>
          <p:nvPr>
            <p:ph type="title"/>
          </p:nvPr>
        </p:nvSpPr>
        <p:spPr>
          <a:xfrm>
            <a:off x="4654296" y="329184"/>
            <a:ext cx="6894576" cy="1783080"/>
          </a:xfrm>
        </p:spPr>
        <p:txBody>
          <a:bodyPr anchor="b">
            <a:normAutofit/>
          </a:bodyPr>
          <a:lstStyle/>
          <a:p>
            <a:r>
              <a:rPr lang="en-GB" sz="5400" b="0" i="0">
                <a:effectLst/>
                <a:highlight>
                  <a:srgbClr val="FFFFFF"/>
                </a:highlight>
                <a:latin typeface="Metropolis"/>
              </a:rPr>
              <a:t>Li Keran, </a:t>
            </a:r>
            <a:r>
              <a:rPr lang="en-GB" sz="5400" b="0" i="1">
                <a:effectLst/>
                <a:highlight>
                  <a:srgbClr val="FFFFFF"/>
                </a:highlight>
                <a:latin typeface="Metropolis"/>
              </a:rPr>
              <a:t>Ten Thousand Crimson Hills</a:t>
            </a:r>
            <a:r>
              <a:rPr lang="en-GB" sz="5400" b="0" i="0">
                <a:effectLst/>
                <a:highlight>
                  <a:srgbClr val="FFFFFF"/>
                </a:highlight>
                <a:latin typeface="Metropolis"/>
              </a:rPr>
              <a:t>, 1964</a:t>
            </a:r>
            <a:endParaRPr lang="en-BR" sz="5400"/>
          </a:p>
        </p:txBody>
      </p:sp>
      <p:pic>
        <p:nvPicPr>
          <p:cNvPr id="3074" name="Picture 2" descr="Li Keran, Ten Thousand Crimson Hills, 1964, hanging scroll, ink and color on paper (collection of the artist’s family, Beijing)">
            <a:extLst>
              <a:ext uri="{FF2B5EF4-FFF2-40B4-BE49-F238E27FC236}">
                <a16:creationId xmlns:a16="http://schemas.microsoft.com/office/drawing/2014/main" id="{0EA35B8A-6DB5-26DB-0751-827CBFA0F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6"/>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Content Placeholder 3077">
            <a:extLst>
              <a:ext uri="{FF2B5EF4-FFF2-40B4-BE49-F238E27FC236}">
                <a16:creationId xmlns:a16="http://schemas.microsoft.com/office/drawing/2014/main" id="{C04B3925-E933-F5DD-C707-098BF22F7889}"/>
              </a:ext>
            </a:extLst>
          </p:cNvPr>
          <p:cNvSpPr>
            <a:spLocks noGrp="1"/>
          </p:cNvSpPr>
          <p:nvPr>
            <p:ph idx="1"/>
          </p:nvPr>
        </p:nvSpPr>
        <p:spPr>
          <a:xfrm>
            <a:off x="4654296" y="2706624"/>
            <a:ext cx="6894576" cy="3483864"/>
          </a:xfrm>
        </p:spPr>
        <p:txBody>
          <a:bodyPr>
            <a:normAutofit/>
          </a:bodyPr>
          <a:lstStyle/>
          <a:p>
            <a:r>
              <a:rPr lang="en-US" sz="2200" dirty="0"/>
              <a:t>How could this work be offering a commentary on the last years under the CCP?</a:t>
            </a:r>
          </a:p>
        </p:txBody>
      </p:sp>
    </p:spTree>
    <p:extLst>
      <p:ext uri="{BB962C8B-B14F-4D97-AF65-F5344CB8AC3E}">
        <p14:creationId xmlns:p14="http://schemas.microsoft.com/office/powerpoint/2010/main" val="363077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8203">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DF308-BD94-6532-96B6-598116291BAD}"/>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4000" b="0" i="0">
                <a:effectLst/>
                <a:highlight>
                  <a:srgbClr val="FFFFFF"/>
                </a:highlight>
              </a:rPr>
              <a:t>Jin Zhilin, </a:t>
            </a:r>
            <a:r>
              <a:rPr lang="en-US" sz="4000" b="0" i="1">
                <a:effectLst/>
                <a:highlight>
                  <a:srgbClr val="FFFFFF"/>
                </a:highlight>
              </a:rPr>
              <a:t>Brigade Secretary of the Yugeng People’s Commune, Huailai County, Hebei Province, </a:t>
            </a:r>
            <a:r>
              <a:rPr lang="en-US" sz="4000" b="0" i="0">
                <a:effectLst/>
                <a:highlight>
                  <a:srgbClr val="FFFFFF"/>
                </a:highlight>
              </a:rPr>
              <a:t>1960</a:t>
            </a:r>
            <a:endParaRPr lang="en-US" sz="4000"/>
          </a:p>
        </p:txBody>
      </p:sp>
      <p:pic>
        <p:nvPicPr>
          <p:cNvPr id="8194" name="Picture 2">
            <a:extLst>
              <a:ext uri="{FF2B5EF4-FFF2-40B4-BE49-F238E27FC236}">
                <a16:creationId xmlns:a16="http://schemas.microsoft.com/office/drawing/2014/main" id="{D56174F1-A740-364B-6939-2A8AE61AD6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2356"/>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5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ongcai Zhou Chairman Mao talking to farmers in a spring landscape 1964 Liaoning Fine Arts Publishing (est. 1945), (publisher) Xinhua Bookstore (est. 1937), (retailer) Lithograph; Calligraphy in ink © Ashmolean Museum, University of Oxford">
            <a:extLst>
              <a:ext uri="{FF2B5EF4-FFF2-40B4-BE49-F238E27FC236}">
                <a16:creationId xmlns:a16="http://schemas.microsoft.com/office/drawing/2014/main" id="{7EA8D4BD-10B1-0C16-D900-F2E48AA33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97"/>
          <a:stretch/>
        </p:blipFill>
        <p:spPr bwMode="auto">
          <a:xfrm>
            <a:off x="20" y="10"/>
            <a:ext cx="540989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3" name="Rectangle 13322">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13324">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0D121-38BC-C42A-B376-5348F6D1BB99}"/>
              </a:ext>
            </a:extLst>
          </p:cNvPr>
          <p:cNvSpPr>
            <a:spLocks noGrp="1"/>
          </p:cNvSpPr>
          <p:nvPr>
            <p:ph type="title"/>
          </p:nvPr>
        </p:nvSpPr>
        <p:spPr>
          <a:xfrm>
            <a:off x="6746000" y="1253266"/>
            <a:ext cx="4110197" cy="907199"/>
          </a:xfrm>
        </p:spPr>
        <p:txBody>
          <a:bodyPr anchor="b">
            <a:normAutofit/>
          </a:bodyPr>
          <a:lstStyle/>
          <a:p>
            <a:pPr algn="ctr"/>
            <a:r>
              <a:rPr lang="en-GB" sz="2000" b="0" i="0">
                <a:solidFill>
                  <a:schemeClr val="tx1">
                    <a:lumMod val="65000"/>
                    <a:lumOff val="35000"/>
                  </a:schemeClr>
                </a:solidFill>
                <a:effectLst/>
                <a:highlight>
                  <a:srgbClr val="FFFFFF"/>
                </a:highlight>
                <a:latin typeface="ABC Diatype"/>
              </a:rPr>
              <a:t>Hongcai Zhou, </a:t>
            </a:r>
            <a:r>
              <a:rPr lang="en-GB" sz="2000" b="0" i="1">
                <a:solidFill>
                  <a:schemeClr val="tx1">
                    <a:lumMod val="65000"/>
                    <a:lumOff val="35000"/>
                  </a:schemeClr>
                </a:solidFill>
                <a:effectLst/>
                <a:highlight>
                  <a:srgbClr val="FFFFFF"/>
                </a:highlight>
                <a:latin typeface="ABC Diatype"/>
              </a:rPr>
              <a:t>Chairman Mao talking to farmers in a spring landscape</a:t>
            </a:r>
            <a:r>
              <a:rPr lang="en-GB" sz="2000" b="0" i="0">
                <a:solidFill>
                  <a:schemeClr val="tx1">
                    <a:lumMod val="65000"/>
                    <a:lumOff val="35000"/>
                  </a:schemeClr>
                </a:solidFill>
                <a:effectLst/>
                <a:highlight>
                  <a:srgbClr val="FFFFFF"/>
                </a:highlight>
                <a:latin typeface="ABC Diatype"/>
              </a:rPr>
              <a:t>, 1964</a:t>
            </a:r>
            <a:endParaRPr lang="en-BR" sz="2000">
              <a:solidFill>
                <a:schemeClr val="tx1">
                  <a:lumMod val="65000"/>
                  <a:lumOff val="35000"/>
                </a:schemeClr>
              </a:solidFill>
            </a:endParaRPr>
          </a:p>
        </p:txBody>
      </p:sp>
      <p:sp>
        <p:nvSpPr>
          <p:cNvPr id="13318" name="Content Placeholder 13317">
            <a:extLst>
              <a:ext uri="{FF2B5EF4-FFF2-40B4-BE49-F238E27FC236}">
                <a16:creationId xmlns:a16="http://schemas.microsoft.com/office/drawing/2014/main" id="{C4F5E71E-34BB-12D4-E6DA-0EC117C11D69}"/>
              </a:ext>
            </a:extLst>
          </p:cNvPr>
          <p:cNvSpPr>
            <a:spLocks noGrp="1"/>
          </p:cNvSpPr>
          <p:nvPr>
            <p:ph idx="1"/>
          </p:nvPr>
        </p:nvSpPr>
        <p:spPr>
          <a:xfrm>
            <a:off x="6746001" y="2458095"/>
            <a:ext cx="4110198" cy="3075480"/>
          </a:xfrm>
        </p:spPr>
        <p:txBody>
          <a:bodyPr anchor="t">
            <a:normAutofit/>
          </a:bodyPr>
          <a:lstStyle/>
          <a:p>
            <a:endParaRPr lang="en-US" sz="2000">
              <a:solidFill>
                <a:schemeClr val="tx1">
                  <a:lumMod val="65000"/>
                  <a:lumOff val="35000"/>
                </a:schemeClr>
              </a:solidFill>
            </a:endParaRPr>
          </a:p>
        </p:txBody>
      </p:sp>
    </p:spTree>
    <p:extLst>
      <p:ext uri="{BB962C8B-B14F-4D97-AF65-F5344CB8AC3E}">
        <p14:creationId xmlns:p14="http://schemas.microsoft.com/office/powerpoint/2010/main" val="69583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n Zixi, In Front of Tiananmen, 1964. Oil on canvas, 153 x 294 cm. National Art Museum of China, Beijing.">
            <a:extLst>
              <a:ext uri="{FF2B5EF4-FFF2-40B4-BE49-F238E27FC236}">
                <a16:creationId xmlns:a16="http://schemas.microsoft.com/office/drawing/2014/main" id="{673A5F2B-2E2E-0110-6DCE-D7E3EB27BD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1" r="23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8E904-65D1-B7E7-2071-2115937CB3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0" i="0" dirty="0">
                <a:solidFill>
                  <a:schemeClr val="tx1">
                    <a:lumMod val="85000"/>
                    <a:lumOff val="15000"/>
                  </a:schemeClr>
                </a:solidFill>
                <a:effectLst/>
              </a:rPr>
              <a:t>Sun </a:t>
            </a:r>
            <a:r>
              <a:rPr lang="en-US" sz="3600" b="0" i="0" dirty="0" err="1">
                <a:solidFill>
                  <a:schemeClr val="tx1">
                    <a:lumMod val="85000"/>
                    <a:lumOff val="15000"/>
                  </a:schemeClr>
                </a:solidFill>
                <a:effectLst/>
              </a:rPr>
              <a:t>Zixi</a:t>
            </a:r>
            <a:r>
              <a:rPr lang="en-US" sz="3600" b="0" i="0" dirty="0">
                <a:solidFill>
                  <a:schemeClr val="tx1">
                    <a:lumMod val="85000"/>
                    <a:lumOff val="15000"/>
                  </a:schemeClr>
                </a:solidFill>
                <a:effectLst/>
              </a:rPr>
              <a:t>, In Front of Tiananmen, 1964.</a:t>
            </a:r>
            <a:endParaRPr lang="en-US" sz="3600" dirty="0">
              <a:solidFill>
                <a:schemeClr val="tx1">
                  <a:lumMod val="85000"/>
                  <a:lumOff val="15000"/>
                </a:schemeClr>
              </a:solidFill>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6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9843146-8883-003E-4FEA-48FC420E5A77}"/>
              </a:ext>
            </a:extLst>
          </p:cNvPr>
          <p:cNvSpPr>
            <a:spLocks noGrp="1"/>
          </p:cNvSpPr>
          <p:nvPr>
            <p:ph type="title"/>
          </p:nvPr>
        </p:nvSpPr>
        <p:spPr>
          <a:xfrm>
            <a:off x="838200" y="1412488"/>
            <a:ext cx="2899189" cy="4363844"/>
          </a:xfrm>
        </p:spPr>
        <p:txBody>
          <a:bodyPr anchor="t">
            <a:normAutofit/>
          </a:bodyPr>
          <a:lstStyle/>
          <a:p>
            <a:r>
              <a:rPr lang="en-BR" sz="4000" dirty="0">
                <a:solidFill>
                  <a:srgbClr val="FFFFFF"/>
                </a:solidFill>
              </a:rPr>
              <a:t>Paragraphs</a:t>
            </a:r>
          </a:p>
        </p:txBody>
      </p:sp>
      <p:sp>
        <p:nvSpPr>
          <p:cNvPr id="5" name="Content Placeholder 4">
            <a:extLst>
              <a:ext uri="{FF2B5EF4-FFF2-40B4-BE49-F238E27FC236}">
                <a16:creationId xmlns:a16="http://schemas.microsoft.com/office/drawing/2014/main" id="{F8A94307-F7AA-AF20-CF81-D80AB1EB5A7B}"/>
              </a:ext>
            </a:extLst>
          </p:cNvPr>
          <p:cNvSpPr>
            <a:spLocks noGrp="1"/>
          </p:cNvSpPr>
          <p:nvPr>
            <p:ph sz="half" idx="1"/>
          </p:nvPr>
        </p:nvSpPr>
        <p:spPr>
          <a:xfrm>
            <a:off x="4380855" y="1412489"/>
            <a:ext cx="3427283" cy="4363844"/>
          </a:xfrm>
        </p:spPr>
        <p:txBody>
          <a:bodyPr>
            <a:normAutofit/>
          </a:bodyPr>
          <a:lstStyle/>
          <a:p>
            <a:r>
              <a:rPr lang="en-BR" sz="2000" dirty="0"/>
              <a:t>Views + Art</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BCB308-A68C-0B90-9771-BD28967F8F73}"/>
              </a:ext>
            </a:extLst>
          </p:cNvPr>
          <p:cNvSpPr>
            <a:spLocks noGrp="1"/>
          </p:cNvSpPr>
          <p:nvPr>
            <p:ph sz="half" idx="2"/>
          </p:nvPr>
        </p:nvSpPr>
        <p:spPr>
          <a:xfrm>
            <a:off x="8451604" y="1412489"/>
            <a:ext cx="3197701" cy="4363844"/>
          </a:xfrm>
        </p:spPr>
        <p:txBody>
          <a:bodyPr>
            <a:normAutofit/>
          </a:bodyPr>
          <a:lstStyle/>
          <a:p>
            <a:r>
              <a:rPr lang="en-BR" sz="2000" dirty="0"/>
              <a:t>Other Entertainment</a:t>
            </a:r>
          </a:p>
        </p:txBody>
      </p:sp>
    </p:spTree>
    <p:extLst>
      <p:ext uri="{BB962C8B-B14F-4D97-AF65-F5344CB8AC3E}">
        <p14:creationId xmlns:p14="http://schemas.microsoft.com/office/powerpoint/2010/main" val="92049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9DB7C-188F-58F1-F389-4FFAC197E7AE}"/>
              </a:ext>
            </a:extLst>
          </p:cNvPr>
          <p:cNvSpPr>
            <a:spLocks noGrp="1"/>
          </p:cNvSpPr>
          <p:nvPr>
            <p:ph type="title"/>
          </p:nvPr>
        </p:nvSpPr>
        <p:spPr>
          <a:xfrm>
            <a:off x="686834" y="1153572"/>
            <a:ext cx="3200400" cy="4461163"/>
          </a:xfrm>
        </p:spPr>
        <p:txBody>
          <a:bodyPr>
            <a:normAutofit/>
          </a:bodyPr>
          <a:lstStyle/>
          <a:p>
            <a:r>
              <a:rPr lang="en-BR">
                <a:solidFill>
                  <a:srgbClr val="FFFFFF"/>
                </a:solidFill>
              </a:rPr>
              <a:t>Ethos of the Cultural Revolution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56DDBE-2DFC-A313-6334-E1B01CE55023}"/>
              </a:ext>
            </a:extLst>
          </p:cNvPr>
          <p:cNvSpPr>
            <a:spLocks noGrp="1"/>
          </p:cNvSpPr>
          <p:nvPr>
            <p:ph idx="1"/>
          </p:nvPr>
        </p:nvSpPr>
        <p:spPr>
          <a:xfrm>
            <a:off x="4447308" y="591344"/>
            <a:ext cx="6906491" cy="5585619"/>
          </a:xfrm>
        </p:spPr>
        <p:txBody>
          <a:bodyPr anchor="ctr">
            <a:normAutofit/>
          </a:bodyPr>
          <a:lstStyle/>
          <a:p>
            <a:r>
              <a:rPr lang="en-GB" sz="1800" b="0" i="0">
                <a:effectLst/>
                <a:highlight>
                  <a:srgbClr val="FFFFFF"/>
                </a:highlight>
                <a:latin typeface="Metropolis"/>
              </a:rPr>
              <a:t>Mao had begun taking aim at the Ministry of Culture in 1963 for failing to curb the spread of feudal, superstitious and revisionist ideas. He suggested that it should change its name to the ‘Ministry of Gifted Scholars and Beautiful Ladies or ‘Ministry of Foreign Dead People’. He also accused the All-China Federation of Literature and Art of tottering on the edge of revisionism: ‘For the last fifteen years, they have not been carrying out the party’s policy.’</a:t>
            </a:r>
          </a:p>
          <a:p>
            <a:r>
              <a:rPr lang="en-GB" sz="1800" b="0" i="0">
                <a:effectLst/>
                <a:highlight>
                  <a:srgbClr val="FFFFFF"/>
                </a:highlight>
                <a:latin typeface="Metropolis"/>
              </a:rPr>
              <a:t>The Cultural Revolution devolved into a period of widespread chaos. Few artworks survived the decade, though artists strove to advance Communist interests through revolutionary topics and propaganda. Mao’s last wife, a former Shanghai movie actress named Jiang Qing, became a leading authority in the arts and a key figure politically. </a:t>
            </a:r>
            <a:r>
              <a:rPr lang="en-GB" sz="1800">
                <a:highlight>
                  <a:srgbClr val="FFFFFF"/>
                </a:highlight>
                <a:latin typeface="Metropolis"/>
              </a:rPr>
              <a:t>Her zealousness is often attributed to an attempt to mask her lifestyle as an actress in Shanghai in the 1930s or her controversial marriage to Mao in 1942. Her sudden promotion may have also been to placate her after the Chairman began an affair with the 18-year-old stewardess, Zhang </a:t>
            </a:r>
            <a:r>
              <a:rPr lang="en-GB" sz="1800" err="1">
                <a:highlight>
                  <a:srgbClr val="FFFFFF"/>
                </a:highlight>
                <a:latin typeface="Metropolis"/>
              </a:rPr>
              <a:t>Yufeng</a:t>
            </a:r>
            <a:r>
              <a:rPr lang="en-GB" sz="1800">
                <a:highlight>
                  <a:srgbClr val="FFFFFF"/>
                </a:highlight>
                <a:latin typeface="Metropolis"/>
              </a:rPr>
              <a:t>. </a:t>
            </a:r>
          </a:p>
          <a:p>
            <a:r>
              <a:rPr lang="en-GB" sz="1800">
                <a:highlight>
                  <a:srgbClr val="FFFFFF"/>
                </a:highlight>
                <a:latin typeface="Metropolis"/>
              </a:rPr>
              <a:t>The Cultural Revolution began when Jiang settled scores with Tian Han, an old enemy from Shanghai, who offended Mao with a play centred on an aging master and his young concubine. </a:t>
            </a:r>
          </a:p>
        </p:txBody>
      </p:sp>
    </p:spTree>
    <p:extLst>
      <p:ext uri="{BB962C8B-B14F-4D97-AF65-F5344CB8AC3E}">
        <p14:creationId xmlns:p14="http://schemas.microsoft.com/office/powerpoint/2010/main" val="85691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507CB-674F-967E-73C9-2C70D781FD1A}"/>
              </a:ext>
            </a:extLst>
          </p:cNvPr>
          <p:cNvSpPr>
            <a:spLocks noGrp="1"/>
          </p:cNvSpPr>
          <p:nvPr>
            <p:ph type="title"/>
          </p:nvPr>
        </p:nvSpPr>
        <p:spPr>
          <a:xfrm>
            <a:off x="1171074" y="1396686"/>
            <a:ext cx="3240506" cy="4064628"/>
          </a:xfrm>
        </p:spPr>
        <p:txBody>
          <a:bodyPr>
            <a:normAutofit/>
          </a:bodyPr>
          <a:lstStyle/>
          <a:p>
            <a:r>
              <a:rPr lang="en-BR">
                <a:solidFill>
                  <a:srgbClr val="FFFFFF"/>
                </a:solidFill>
              </a:rPr>
              <a:t>Art in the Cultural Revolution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C27B6E-E554-E276-CFD7-4F3B1DD59EF4}"/>
              </a:ext>
            </a:extLst>
          </p:cNvPr>
          <p:cNvSpPr>
            <a:spLocks noGrp="1"/>
          </p:cNvSpPr>
          <p:nvPr>
            <p:ph idx="1"/>
          </p:nvPr>
        </p:nvSpPr>
        <p:spPr>
          <a:xfrm>
            <a:off x="5370153" y="1526033"/>
            <a:ext cx="5536397" cy="3935281"/>
          </a:xfrm>
        </p:spPr>
        <p:txBody>
          <a:bodyPr>
            <a:normAutofit/>
          </a:bodyPr>
          <a:lstStyle/>
          <a:p>
            <a:r>
              <a:rPr lang="en-GB" sz="1300" b="0" i="0">
                <a:effectLst/>
                <a:highlight>
                  <a:srgbClr val="FFFFFF"/>
                </a:highlight>
                <a:latin typeface="Arial" panose="020B0604020202020204" pitchFamily="34" charset="0"/>
              </a:rPr>
              <a:t>Well-respected older artists, whose ink paintings had been revered, found their work not only out of fashion but scorned as examples of bourgeois decadence. These older artists sometimes modified their works to accommodate revolutionary themes. Many artists, however, saw their works destroyed, and were persecuted and imprisoned, while others found their works denigrated in "black painting" exhibitions. </a:t>
            </a:r>
            <a:r>
              <a:rPr lang="en-GB" sz="1300">
                <a:highlight>
                  <a:srgbClr val="FFFFFF"/>
                </a:highlight>
                <a:latin typeface="Arial" panose="020B0604020202020204" pitchFamily="34" charset="0"/>
              </a:rPr>
              <a:t>Suicide was common.</a:t>
            </a:r>
          </a:p>
          <a:p>
            <a:r>
              <a:rPr lang="en-GB" sz="1300" b="0" i="0">
                <a:effectLst/>
                <a:highlight>
                  <a:srgbClr val="FFFFFF"/>
                </a:highlight>
                <a:latin typeface="Arial" panose="020B0604020202020204" pitchFamily="34" charset="0"/>
              </a:rPr>
              <a:t>At the same time, younger artists </a:t>
            </a:r>
            <a:r>
              <a:rPr lang="en-GB" sz="1300" b="0" i="0" err="1">
                <a:effectLst/>
                <a:highlight>
                  <a:srgbClr val="FFFFFF"/>
                </a:highlight>
                <a:latin typeface="Arial" panose="020B0604020202020204" pitchFamily="34" charset="0"/>
              </a:rPr>
              <a:t>reveled</a:t>
            </a:r>
            <a:r>
              <a:rPr lang="en-GB" sz="1300" b="0" i="0">
                <a:effectLst/>
                <a:highlight>
                  <a:srgbClr val="FFFFFF"/>
                </a:highlight>
                <a:latin typeface="Arial" panose="020B0604020202020204" pitchFamily="34" charset="0"/>
              </a:rPr>
              <a:t> in new found opportunities and aspired to have their paintings become "model works" that would be reproduced hundreds of millions of times in posters and newspapers.</a:t>
            </a:r>
          </a:p>
          <a:p>
            <a:r>
              <a:rPr lang="en-GB" sz="1300">
                <a:highlight>
                  <a:srgbClr val="FFFFFF"/>
                </a:highlight>
                <a:latin typeface="Public Sans"/>
              </a:rPr>
              <a:t>A</a:t>
            </a:r>
            <a:r>
              <a:rPr lang="en-GB" sz="1300" b="0" i="0">
                <a:effectLst/>
                <a:highlight>
                  <a:srgbClr val="FFFFFF"/>
                </a:highlight>
                <a:latin typeface="Public Sans"/>
              </a:rPr>
              <a:t>rtists were forced to adopt a style called “revolutionary romanticism.”</a:t>
            </a:r>
          </a:p>
          <a:p>
            <a:r>
              <a:rPr lang="en-BR" sz="1300"/>
              <a:t>Before the Cultural Revolution the range of subjects may have been narrow but the quality was high, and could emulated more widely than previously. Little of value was created during between 1966 and 1972.</a:t>
            </a:r>
          </a:p>
          <a:p>
            <a:endParaRPr lang="en-BR" sz="1300"/>
          </a:p>
        </p:txBody>
      </p:sp>
    </p:spTree>
    <p:extLst>
      <p:ext uri="{BB962C8B-B14F-4D97-AF65-F5344CB8AC3E}">
        <p14:creationId xmlns:p14="http://schemas.microsoft.com/office/powerpoint/2010/main" val="109582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7F560-0EC7-7DB2-6702-2D892CBA7469}"/>
              </a:ext>
            </a:extLst>
          </p:cNvPr>
          <p:cNvSpPr>
            <a:spLocks noGrp="1"/>
          </p:cNvSpPr>
          <p:nvPr>
            <p:ph type="title"/>
          </p:nvPr>
        </p:nvSpPr>
        <p:spPr>
          <a:xfrm>
            <a:off x="686834" y="591344"/>
            <a:ext cx="3200400" cy="5585619"/>
          </a:xfrm>
        </p:spPr>
        <p:txBody>
          <a:bodyPr>
            <a:normAutofit/>
          </a:bodyPr>
          <a:lstStyle/>
          <a:p>
            <a:r>
              <a:rPr lang="en-BR" sz="4100">
                <a:solidFill>
                  <a:srgbClr val="FFFFFF"/>
                </a:solidFill>
              </a:rPr>
              <a:t>Other Entertainment during the Cultural Revolution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FDE832-A811-F696-01CF-8A9E978F5601}"/>
              </a:ext>
            </a:extLst>
          </p:cNvPr>
          <p:cNvSpPr>
            <a:spLocks noGrp="1"/>
          </p:cNvSpPr>
          <p:nvPr>
            <p:ph idx="1"/>
          </p:nvPr>
        </p:nvSpPr>
        <p:spPr>
          <a:xfrm>
            <a:off x="4447308" y="591344"/>
            <a:ext cx="6906491" cy="5585619"/>
          </a:xfrm>
        </p:spPr>
        <p:txBody>
          <a:bodyPr anchor="ctr">
            <a:normAutofit/>
          </a:bodyPr>
          <a:lstStyle/>
          <a:p>
            <a:r>
              <a:rPr lang="en-GB" sz="900"/>
              <a:t>The Socialist Education Movement limited the activities of those circles interested in literature, art, and the social sciences; the Cultural Revolution eliminated these people professionally and sometimes physically. The first to be hit were novelists, playwrights, and poets, with many prominent writers murdered.</a:t>
            </a:r>
          </a:p>
          <a:p>
            <a:r>
              <a:rPr lang="en-GB" sz="900"/>
              <a:t>Eight socialist dramas, operas, or ballets, brought out before 1966, were revised, and a little music was written after Madam Mao found links between the piano and revolution. </a:t>
            </a:r>
          </a:p>
          <a:p>
            <a:r>
              <a:rPr lang="en-GB" sz="900"/>
              <a:t>Jiang Qing's rejection of all non-proletarian culture was political correctness in its most extreme form. This was an intellectually and emotionally destructive process that aimed ta the systematic undermining of all sense of tradition. In accordance with Mao's saying, 'the more brutal, the more revolutionary', children were urged to knock the heads off flowers in order to show their rejection of bourgeois concepts of beauty. Zhou </a:t>
            </a:r>
            <a:r>
              <a:rPr lang="en-GB" sz="900" err="1"/>
              <a:t>Guanrun</a:t>
            </a:r>
            <a:r>
              <a:rPr lang="en-GB" sz="900"/>
              <a:t>, a professor of music, recalled how Jiang's edicts against bourgeois culture terrorised </a:t>
            </a:r>
            <a:r>
              <a:rPr lang="en-GB" sz="900" err="1"/>
              <a:t>hte</a:t>
            </a:r>
            <a:r>
              <a:rPr lang="en-GB" sz="900"/>
              <a:t> staff at the Beijing Conservatoire into silence.</a:t>
            </a:r>
          </a:p>
          <a:p>
            <a:pPr marL="457200" lvl="1" indent="0">
              <a:buNone/>
            </a:pPr>
            <a:r>
              <a:rPr lang="en-GB" sz="900"/>
              <a:t>	No music sounded any more. The conservatoire was silent. Everybody was just learning and doing 	self-criticism or accepting criticism from students. So we had to come every day, every morning at the 	time of office hours and sit there and read books and then do criticism. We had to analyse our 	mistakes in our work, our teaching or performing, because we performed a lot of classical or Chinese 	traditional music. We thought that we popularised the bad things to the young generation.</a:t>
            </a:r>
          </a:p>
          <a:p>
            <a:pPr>
              <a:buSzPts val="2000"/>
            </a:pPr>
            <a:r>
              <a:rPr lang="en-GB" sz="900" b="0" i="0" u="none" strike="noStrike" kern="1200" baseline="0">
                <a:latin typeface="Aptos" panose="020B0004020202020204" pitchFamily="34" charset="0"/>
              </a:rPr>
              <a:t>For some it was worse. Musicians who were sent to work </a:t>
            </a:r>
            <a:r>
              <a:rPr lang="en-GB" sz="900" b="0" i="0" u="none" strike="noStrike" kern="1200" baseline="0" err="1">
                <a:latin typeface="Aptos" panose="020B0004020202020204" pitchFamily="34" charset="0"/>
              </a:rPr>
              <a:t>ni</a:t>
            </a:r>
            <a:r>
              <a:rPr lang="en-GB" sz="900" b="0" i="0" u="none" strike="noStrike" kern="1200" baseline="0">
                <a:latin typeface="Aptos" panose="020B0004020202020204" pitchFamily="34" charset="0"/>
              </a:rPr>
              <a:t> the fields; pianists and string players were made to scratch at the ground with their</a:t>
            </a:r>
            <a:r>
              <a:rPr lang="en-GB" sz="900">
                <a:latin typeface="Aptos" panose="020B0004020202020204" pitchFamily="34" charset="0"/>
              </a:rPr>
              <a:t> </a:t>
            </a:r>
            <a:r>
              <a:rPr lang="en-GB" sz="900" b="0" i="0" u="none" strike="noStrike" kern="1200" baseline="0">
                <a:latin typeface="Aptos" panose="020B0004020202020204" pitchFamily="34" charset="0"/>
              </a:rPr>
              <a:t>hands so that they would lose the vital sensitivity in their fingers and never be able to play well again.</a:t>
            </a:r>
          </a:p>
          <a:p>
            <a:pPr marL="457200" lvl="1" indent="0">
              <a:buNone/>
            </a:pPr>
            <a:endParaRPr lang="en-GB" sz="900"/>
          </a:p>
          <a:p>
            <a:endParaRPr lang="en-GB" sz="900"/>
          </a:p>
        </p:txBody>
      </p:sp>
    </p:spTree>
    <p:extLst>
      <p:ext uri="{BB962C8B-B14F-4D97-AF65-F5344CB8AC3E}">
        <p14:creationId xmlns:p14="http://schemas.microsoft.com/office/powerpoint/2010/main" val="172023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710FEF04-9FA2-4DD8-EC29-60D92C722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844" y="-4329"/>
            <a:ext cx="7020159" cy="6869586"/>
            <a:chOff x="5171844" y="-11586"/>
            <a:chExt cx="7020159" cy="6869586"/>
          </a:xfrm>
        </p:grpSpPr>
        <p:sp>
          <p:nvSpPr>
            <p:cNvPr id="5128" name="Rectangle 5127">
              <a:extLst>
                <a:ext uri="{FF2B5EF4-FFF2-40B4-BE49-F238E27FC236}">
                  <a16:creationId xmlns:a16="http://schemas.microsoft.com/office/drawing/2014/main" id="{1B4A5D8B-34EC-D352-BE87-4809E4CE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5411AD96-CCBD-9812-0D19-0E7C7A79E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30" name="Rectangle 5129">
              <a:extLst>
                <a:ext uri="{FF2B5EF4-FFF2-40B4-BE49-F238E27FC236}">
                  <a16:creationId xmlns:a16="http://schemas.microsoft.com/office/drawing/2014/main" id="{5AF89D92-20DD-C8E9-DF7A-988B09642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77F78F10-63E0-611E-AC78-66E24EA30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9EB67AD-4980-7F93-20D3-AFDD3E1D3658}"/>
              </a:ext>
            </a:extLst>
          </p:cNvPr>
          <p:cNvSpPr>
            <a:spLocks noGrp="1"/>
          </p:cNvSpPr>
          <p:nvPr>
            <p:ph type="title"/>
          </p:nvPr>
        </p:nvSpPr>
        <p:spPr>
          <a:xfrm>
            <a:off x="6188028" y="1536179"/>
            <a:ext cx="4987793" cy="2135125"/>
          </a:xfrm>
        </p:spPr>
        <p:txBody>
          <a:bodyPr vert="horz" lIns="91440" tIns="45720" rIns="91440" bIns="45720" rtlCol="0" anchor="b">
            <a:normAutofit/>
          </a:bodyPr>
          <a:lstStyle/>
          <a:p>
            <a:pPr algn="ctr"/>
            <a:r>
              <a:rPr lang="en-US" sz="4000" b="0" i="0">
                <a:solidFill>
                  <a:srgbClr val="FFFFFF"/>
                </a:solidFill>
                <a:effectLst/>
              </a:rPr>
              <a:t>Liu Chunhua, </a:t>
            </a:r>
            <a:r>
              <a:rPr lang="en-US" sz="4000" b="0" i="1">
                <a:solidFill>
                  <a:srgbClr val="FFFFFF"/>
                </a:solidFill>
                <a:effectLst/>
              </a:rPr>
              <a:t>Chairman Mao en Route to Anyuan</a:t>
            </a:r>
            <a:r>
              <a:rPr lang="en-US" sz="4000" b="0" i="0">
                <a:solidFill>
                  <a:srgbClr val="FFFFFF"/>
                </a:solidFill>
                <a:effectLst/>
              </a:rPr>
              <a:t>, 1967</a:t>
            </a:r>
            <a:endParaRPr lang="en-US" sz="4000">
              <a:solidFill>
                <a:srgbClr val="FFFFFF"/>
              </a:solidFill>
            </a:endParaRPr>
          </a:p>
        </p:txBody>
      </p:sp>
      <p:pic>
        <p:nvPicPr>
          <p:cNvPr id="5122" name="Picture 2" descr="Liu Chunhua, Chairman Mao en Route to Anyuan, 1967, oil on canvas">
            <a:extLst>
              <a:ext uri="{FF2B5EF4-FFF2-40B4-BE49-F238E27FC236}">
                <a16:creationId xmlns:a16="http://schemas.microsoft.com/office/drawing/2014/main" id="{3D8222C6-1F35-38DF-2938-C660A1B39A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86"/>
          <a:stretch/>
        </p:blipFill>
        <p:spPr bwMode="auto">
          <a:xfrm>
            <a:off x="20" y="-7622"/>
            <a:ext cx="5171828" cy="686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hen Yanning, Chairman Mao Inspects the Guangdong Countryside, 1972. Oil on canvas, 172.5 × 294.5 cm. The Long Museum">
            <a:extLst>
              <a:ext uri="{FF2B5EF4-FFF2-40B4-BE49-F238E27FC236}">
                <a16:creationId xmlns:a16="http://schemas.microsoft.com/office/drawing/2014/main" id="{70F37565-4A72-F965-EF08-408064E649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09" b="18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C1774-B6EF-BA72-4D48-3A73D361770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800" b="0" i="0" dirty="0">
                <a:solidFill>
                  <a:schemeClr val="tx1">
                    <a:lumMod val="85000"/>
                    <a:lumOff val="15000"/>
                  </a:schemeClr>
                </a:solidFill>
                <a:effectLst/>
              </a:rPr>
              <a:t>Chen </a:t>
            </a:r>
            <a:r>
              <a:rPr lang="en-US" sz="2800" b="0" i="0" dirty="0" err="1">
                <a:solidFill>
                  <a:schemeClr val="tx1">
                    <a:lumMod val="85000"/>
                    <a:lumOff val="15000"/>
                  </a:schemeClr>
                </a:solidFill>
                <a:effectLst/>
              </a:rPr>
              <a:t>Yanning</a:t>
            </a:r>
            <a:r>
              <a:rPr lang="en-US" sz="2800" b="0" i="0" dirty="0">
                <a:solidFill>
                  <a:schemeClr val="tx1">
                    <a:lumMod val="85000"/>
                    <a:lumOff val="15000"/>
                  </a:schemeClr>
                </a:solidFill>
                <a:effectLst/>
              </a:rPr>
              <a:t>, </a:t>
            </a:r>
            <a:r>
              <a:rPr lang="en-US" sz="2800" b="0" i="1" dirty="0">
                <a:solidFill>
                  <a:schemeClr val="tx1">
                    <a:lumMod val="85000"/>
                    <a:lumOff val="15000"/>
                  </a:schemeClr>
                </a:solidFill>
                <a:effectLst/>
              </a:rPr>
              <a:t>Chairman Mao Inspects the Guangdong Countryside</a:t>
            </a:r>
            <a:r>
              <a:rPr lang="en-US" sz="2800" b="0" i="0" dirty="0">
                <a:solidFill>
                  <a:schemeClr val="tx1">
                    <a:lumMod val="85000"/>
                    <a:lumOff val="15000"/>
                  </a:schemeClr>
                </a:solidFill>
                <a:effectLst/>
              </a:rPr>
              <a:t>, 1972.</a:t>
            </a:r>
            <a:endParaRPr lang="en-US" sz="2800" dirty="0">
              <a:solidFill>
                <a:schemeClr val="tx1">
                  <a:lumMod val="85000"/>
                  <a:lumOff val="15000"/>
                </a:schemeClr>
              </a:solidFill>
            </a:endParaRPr>
          </a:p>
        </p:txBody>
      </p:sp>
      <p:cxnSp>
        <p:nvCxnSpPr>
          <p:cNvPr id="6153" name="Straight Connector 615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2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0308C-E8D8-962F-789E-7E0082B0501B}"/>
              </a:ext>
            </a:extLst>
          </p:cNvPr>
          <p:cNvSpPr>
            <a:spLocks noGrp="1"/>
          </p:cNvSpPr>
          <p:nvPr>
            <p:ph type="title"/>
          </p:nvPr>
        </p:nvSpPr>
        <p:spPr>
          <a:xfrm>
            <a:off x="686834" y="1153572"/>
            <a:ext cx="3200400" cy="4461163"/>
          </a:xfrm>
        </p:spPr>
        <p:txBody>
          <a:bodyPr>
            <a:normAutofit/>
          </a:bodyPr>
          <a:lstStyle/>
          <a:p>
            <a:r>
              <a:rPr lang="en-BR">
                <a:solidFill>
                  <a:srgbClr val="FFFFFF"/>
                </a:solidFill>
              </a:rPr>
              <a:t>Mao’s </a:t>
            </a:r>
            <a:r>
              <a:rPr lang="en-GB">
                <a:solidFill>
                  <a:srgbClr val="FFFFFF"/>
                </a:solidFill>
              </a:rPr>
              <a:t>V</a:t>
            </a:r>
            <a:r>
              <a:rPr lang="en-BR">
                <a:solidFill>
                  <a:srgbClr val="FFFFFF"/>
                </a:solidFill>
              </a:rPr>
              <a:t>iews on Culture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67BA62-8955-F573-A785-A597535C7199}"/>
              </a:ext>
            </a:extLst>
          </p:cNvPr>
          <p:cNvSpPr>
            <a:spLocks noGrp="1"/>
          </p:cNvSpPr>
          <p:nvPr>
            <p:ph idx="1"/>
          </p:nvPr>
        </p:nvSpPr>
        <p:spPr>
          <a:xfrm>
            <a:off x="4447308" y="591344"/>
            <a:ext cx="6906491" cy="5585619"/>
          </a:xfrm>
        </p:spPr>
        <p:txBody>
          <a:bodyPr anchor="ctr">
            <a:normAutofit/>
          </a:bodyPr>
          <a:lstStyle/>
          <a:p>
            <a:r>
              <a:rPr lang="en-GB" sz="2200"/>
              <a:t>As early as 1942, Mao had brushed aside the idea that art could exist simply for art’s sake. After tens of thousands of students, teachers, artists, writers and journalists had poured into </a:t>
            </a:r>
            <a:r>
              <a:rPr lang="en-GB" sz="2200" err="1"/>
              <a:t>Yan’an</a:t>
            </a:r>
            <a:r>
              <a:rPr lang="en-GB" sz="2200"/>
              <a:t> the Chairman launched a campaign to eradicate any lingering influence of free thinking among the young volunteers.</a:t>
            </a:r>
          </a:p>
          <a:p>
            <a:r>
              <a:rPr lang="en-GB" sz="2200"/>
              <a:t>They were interrogated in front of crowds, made to confess in indoctrination meetings and forced to denounce each other in a bid to save themselves. Some were incarcerated in caves; others were put through mock executions. Mao demanded absolute loyalty from intellectuals.</a:t>
            </a:r>
          </a:p>
          <a:p>
            <a:r>
              <a:rPr lang="en-GB" sz="2200"/>
              <a:t>Mao liked to surround himself with prominent intellectuals, but would denounce them if they disagreed with his policies. </a:t>
            </a:r>
          </a:p>
          <a:p>
            <a:pPr marL="0" indent="0">
              <a:buNone/>
            </a:pPr>
            <a:endParaRPr lang="en-GB" sz="2200"/>
          </a:p>
          <a:p>
            <a:endParaRPr lang="en-GB" sz="2200"/>
          </a:p>
          <a:p>
            <a:endParaRPr lang="en-GB" sz="2200"/>
          </a:p>
        </p:txBody>
      </p:sp>
    </p:spTree>
    <p:extLst>
      <p:ext uri="{BB962C8B-B14F-4D97-AF65-F5344CB8AC3E}">
        <p14:creationId xmlns:p14="http://schemas.microsoft.com/office/powerpoint/2010/main" val="260097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C1F65-F2E3-E282-79A7-4368B9DA92CE}"/>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3900" b="0" i="0" dirty="0" err="1">
                <a:solidFill>
                  <a:schemeClr val="bg1"/>
                </a:solidFill>
                <a:effectLst/>
                <a:highlight>
                  <a:srgbClr val="000000"/>
                </a:highlight>
              </a:rPr>
              <a:t>Yuang</a:t>
            </a:r>
            <a:r>
              <a:rPr lang="en-US" sz="3900" b="0" i="0" dirty="0">
                <a:solidFill>
                  <a:schemeClr val="bg1"/>
                </a:solidFill>
                <a:effectLst/>
                <a:highlight>
                  <a:srgbClr val="000000"/>
                </a:highlight>
              </a:rPr>
              <a:t> </a:t>
            </a:r>
            <a:r>
              <a:rPr lang="en-US" sz="3900" b="0" i="0" dirty="0" err="1">
                <a:solidFill>
                  <a:schemeClr val="bg1"/>
                </a:solidFill>
                <a:effectLst/>
                <a:highlight>
                  <a:srgbClr val="000000"/>
                </a:highlight>
              </a:rPr>
              <a:t>Zhixian</a:t>
            </a:r>
            <a:r>
              <a:rPr lang="en-US" sz="3900" b="0" i="0" dirty="0">
                <a:solidFill>
                  <a:schemeClr val="bg1"/>
                </a:solidFill>
                <a:effectLst/>
                <a:highlight>
                  <a:srgbClr val="000000"/>
                </a:highlight>
              </a:rPr>
              <a:t>, “An Exhibition to Criticize Lin Biao and Confucius,” 1973</a:t>
            </a:r>
            <a:endParaRPr lang="en-US" sz="3900" dirty="0">
              <a:solidFill>
                <a:schemeClr val="bg1"/>
              </a:solidFill>
            </a:endParaRPr>
          </a:p>
        </p:txBody>
      </p:sp>
      <p:pic>
        <p:nvPicPr>
          <p:cNvPr id="10242" name="Picture 2">
            <a:extLst>
              <a:ext uri="{FF2B5EF4-FFF2-40B4-BE49-F238E27FC236}">
                <a16:creationId xmlns:a16="http://schemas.microsoft.com/office/drawing/2014/main" id="{A5933C1A-D9D2-83F4-E0B9-B8F1FC804AE1}"/>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rcRect t="6957"/>
          <a:stretch/>
        </p:blipFill>
        <p:spPr bwMode="auto">
          <a:xfrm>
            <a:off x="7115177" y="115193"/>
            <a:ext cx="4950618" cy="6627614"/>
          </a:xfrm>
          <a:prstGeom prst="rect">
            <a:avLst/>
          </a:prstGeom>
          <a:noFill/>
          <a:extLst>
            <a:ext uri="{909E8E84-426E-40DD-AFC4-6F175D3DCCD1}">
              <a14:hiddenFill xmlns:a14="http://schemas.microsoft.com/office/drawing/2010/main">
                <a:solidFill>
                  <a:srgbClr val="FFFFFF"/>
                </a:solidFill>
              </a14:hiddenFill>
            </a:ext>
          </a:extLst>
        </p:spPr>
      </p:pic>
      <p:cxnSp>
        <p:nvCxnSpPr>
          <p:cNvPr id="10249" name="Straight Connector 1024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51" name="Rectangle 1025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4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C401-28CA-B8DE-5BBD-B7D03BB6B5A9}"/>
              </a:ext>
            </a:extLst>
          </p:cNvPr>
          <p:cNvSpPr>
            <a:spLocks noGrp="1"/>
          </p:cNvSpPr>
          <p:nvPr>
            <p:ph type="title"/>
          </p:nvPr>
        </p:nvSpPr>
        <p:spPr>
          <a:xfrm>
            <a:off x="876692" y="741391"/>
            <a:ext cx="5479719" cy="1616203"/>
          </a:xfrm>
        </p:spPr>
        <p:txBody>
          <a:bodyPr anchor="b">
            <a:normAutofit/>
          </a:bodyPr>
          <a:lstStyle/>
          <a:p>
            <a:r>
              <a:rPr lang="en-GB" sz="3200" b="0" i="0" dirty="0">
                <a:effectLst/>
                <a:highlight>
                  <a:srgbClr val="FFFFFF"/>
                </a:highlight>
                <a:latin typeface="Metropolis"/>
              </a:rPr>
              <a:t>Huang </a:t>
            </a:r>
            <a:r>
              <a:rPr lang="en-GB" sz="3200" b="0" i="0" dirty="0" err="1">
                <a:effectLst/>
                <a:highlight>
                  <a:srgbClr val="FFFFFF"/>
                </a:highlight>
                <a:latin typeface="Metropolis"/>
              </a:rPr>
              <a:t>Yongyu</a:t>
            </a:r>
            <a:r>
              <a:rPr lang="en-GB" sz="3200" b="0" i="0" dirty="0">
                <a:effectLst/>
                <a:highlight>
                  <a:srgbClr val="FFFFFF"/>
                </a:highlight>
                <a:latin typeface="Metropolis"/>
              </a:rPr>
              <a:t>, </a:t>
            </a:r>
            <a:r>
              <a:rPr lang="en-GB" sz="3200" b="0" i="1" dirty="0">
                <a:effectLst/>
                <a:highlight>
                  <a:srgbClr val="FFFFFF"/>
                </a:highlight>
                <a:latin typeface="Metropolis"/>
              </a:rPr>
              <a:t>Winking Owl</a:t>
            </a:r>
            <a:r>
              <a:rPr lang="en-GB" sz="3200" b="0" i="0" dirty="0">
                <a:effectLst/>
                <a:highlight>
                  <a:srgbClr val="FFFFFF"/>
                </a:highlight>
                <a:latin typeface="Metropolis"/>
              </a:rPr>
              <a:t>, 1973</a:t>
            </a:r>
            <a:endParaRPr lang="en-BR" sz="3200" dirty="0"/>
          </a:p>
        </p:txBody>
      </p:sp>
      <p:sp>
        <p:nvSpPr>
          <p:cNvPr id="7174" name="Content Placeholder 7173">
            <a:extLst>
              <a:ext uri="{FF2B5EF4-FFF2-40B4-BE49-F238E27FC236}">
                <a16:creationId xmlns:a16="http://schemas.microsoft.com/office/drawing/2014/main" id="{D619A15F-DBB4-A34F-A759-5F98E74235EC}"/>
              </a:ext>
            </a:extLst>
          </p:cNvPr>
          <p:cNvSpPr>
            <a:spLocks noGrp="1"/>
          </p:cNvSpPr>
          <p:nvPr>
            <p:ph idx="1"/>
          </p:nvPr>
        </p:nvSpPr>
        <p:spPr>
          <a:xfrm>
            <a:off x="876692" y="2533476"/>
            <a:ext cx="5479719" cy="3447832"/>
          </a:xfrm>
        </p:spPr>
        <p:txBody>
          <a:bodyPr anchor="t">
            <a:normAutofit/>
          </a:bodyPr>
          <a:lstStyle/>
          <a:p>
            <a:r>
              <a:rPr lang="en-US" sz="2000" dirty="0"/>
              <a:t>This work headlined the Black Painting Exhibition in Beijing in 1974. Why was it considered subversive. </a:t>
            </a:r>
          </a:p>
        </p:txBody>
      </p:sp>
      <p:pic>
        <p:nvPicPr>
          <p:cNvPr id="7170" name="Picture 2" descr="Huang Yongyu, Winking Owl, 1973, print, ink on paper, 60 x 92 cm (various locations)">
            <a:extLst>
              <a:ext uri="{FF2B5EF4-FFF2-40B4-BE49-F238E27FC236}">
                <a16:creationId xmlns:a16="http://schemas.microsoft.com/office/drawing/2014/main" id="{77EDD2EF-CA1E-FAD9-4471-2E985DFC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18" b="15494"/>
          <a:stretch/>
        </p:blipFill>
        <p:spPr bwMode="auto">
          <a:xfrm>
            <a:off x="7270812" y="10"/>
            <a:ext cx="492118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77" name="Group 7176">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7178" name="Rectangle 7177">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990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70" name="Picture 6" descr="Song Wenzhi New Aspects of Lake Tai 1973 Jiangsu People’s Publishing House (est. 1953), (publisher) Lithograph © Ashmolean Museum, University of Oxford">
            <a:extLst>
              <a:ext uri="{FF2B5EF4-FFF2-40B4-BE49-F238E27FC236}">
                <a16:creationId xmlns:a16="http://schemas.microsoft.com/office/drawing/2014/main" id="{6759D56C-1AF5-0538-BFE5-B030A07D5F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3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85" name="Rectangle 112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A9949-20E9-4EB0-7688-E3AE855F6AC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0" i="0">
                <a:solidFill>
                  <a:schemeClr val="tx1">
                    <a:lumMod val="85000"/>
                    <a:lumOff val="15000"/>
                  </a:schemeClr>
                </a:solidFill>
                <a:effectLst/>
              </a:rPr>
              <a:t>Song Wenzhi, </a:t>
            </a:r>
            <a:r>
              <a:rPr lang="en-US" sz="3600" b="0" i="1">
                <a:solidFill>
                  <a:schemeClr val="tx1">
                    <a:lumMod val="85000"/>
                    <a:lumOff val="15000"/>
                  </a:schemeClr>
                </a:solidFill>
                <a:effectLst/>
              </a:rPr>
              <a:t>New Aspects of Lake Tai</a:t>
            </a:r>
            <a:r>
              <a:rPr lang="en-US" sz="3600" b="0" i="0">
                <a:solidFill>
                  <a:schemeClr val="tx1">
                    <a:lumMod val="85000"/>
                    <a:lumOff val="15000"/>
                  </a:schemeClr>
                </a:solidFill>
                <a:effectLst/>
              </a:rPr>
              <a:t>, 1973</a:t>
            </a:r>
            <a:endParaRPr lang="en-US" sz="3600">
              <a:solidFill>
                <a:schemeClr val="tx1">
                  <a:lumMod val="85000"/>
                  <a:lumOff val="15000"/>
                </a:schemeClr>
              </a:solidFill>
            </a:endParaRPr>
          </a:p>
        </p:txBody>
      </p:sp>
      <p:cxnSp>
        <p:nvCxnSpPr>
          <p:cNvPr id="11287" name="Straight Connector 112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289" name="Straight Connector 112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804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9843146-8883-003E-4FEA-48FC420E5A77}"/>
              </a:ext>
            </a:extLst>
          </p:cNvPr>
          <p:cNvSpPr>
            <a:spLocks noGrp="1"/>
          </p:cNvSpPr>
          <p:nvPr>
            <p:ph type="title"/>
          </p:nvPr>
        </p:nvSpPr>
        <p:spPr>
          <a:xfrm>
            <a:off x="838200" y="1412488"/>
            <a:ext cx="2899189" cy="4363844"/>
          </a:xfrm>
        </p:spPr>
        <p:txBody>
          <a:bodyPr anchor="t">
            <a:normAutofit/>
          </a:bodyPr>
          <a:lstStyle/>
          <a:p>
            <a:r>
              <a:rPr lang="en-BR" sz="4000" dirty="0">
                <a:solidFill>
                  <a:srgbClr val="FFFFFF"/>
                </a:solidFill>
              </a:rPr>
              <a:t>Paragraphs</a:t>
            </a:r>
          </a:p>
        </p:txBody>
      </p:sp>
      <p:sp>
        <p:nvSpPr>
          <p:cNvPr id="5" name="Content Placeholder 4">
            <a:extLst>
              <a:ext uri="{FF2B5EF4-FFF2-40B4-BE49-F238E27FC236}">
                <a16:creationId xmlns:a16="http://schemas.microsoft.com/office/drawing/2014/main" id="{F8A94307-F7AA-AF20-CF81-D80AB1EB5A7B}"/>
              </a:ext>
            </a:extLst>
          </p:cNvPr>
          <p:cNvSpPr>
            <a:spLocks noGrp="1"/>
          </p:cNvSpPr>
          <p:nvPr>
            <p:ph sz="half" idx="1"/>
          </p:nvPr>
        </p:nvSpPr>
        <p:spPr>
          <a:xfrm>
            <a:off x="4380855" y="1412489"/>
            <a:ext cx="3427283" cy="4363844"/>
          </a:xfrm>
        </p:spPr>
        <p:txBody>
          <a:bodyPr>
            <a:normAutofit/>
          </a:bodyPr>
          <a:lstStyle/>
          <a:p>
            <a:r>
              <a:rPr lang="en-BR" sz="2000" dirty="0"/>
              <a:t>Ethos + Art</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BCB308-A68C-0B90-9771-BD28967F8F73}"/>
              </a:ext>
            </a:extLst>
          </p:cNvPr>
          <p:cNvSpPr>
            <a:spLocks noGrp="1"/>
          </p:cNvSpPr>
          <p:nvPr>
            <p:ph sz="half" idx="2"/>
          </p:nvPr>
        </p:nvSpPr>
        <p:spPr>
          <a:xfrm>
            <a:off x="8451604" y="1412489"/>
            <a:ext cx="3197701" cy="4363844"/>
          </a:xfrm>
        </p:spPr>
        <p:txBody>
          <a:bodyPr>
            <a:normAutofit/>
          </a:bodyPr>
          <a:lstStyle/>
          <a:p>
            <a:r>
              <a:rPr lang="en-BR" sz="2000" dirty="0"/>
              <a:t>Other Entertainment</a:t>
            </a:r>
          </a:p>
        </p:txBody>
      </p:sp>
    </p:spTree>
    <p:extLst>
      <p:ext uri="{BB962C8B-B14F-4D97-AF65-F5344CB8AC3E}">
        <p14:creationId xmlns:p14="http://schemas.microsoft.com/office/powerpoint/2010/main" val="400403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68525-1493-F38F-4C52-598BEB9D2AEA}"/>
              </a:ext>
            </a:extLst>
          </p:cNvPr>
          <p:cNvSpPr>
            <a:spLocks noGrp="1"/>
          </p:cNvSpPr>
          <p:nvPr>
            <p:ph type="title"/>
          </p:nvPr>
        </p:nvSpPr>
        <p:spPr>
          <a:xfrm>
            <a:off x="1171074" y="1396686"/>
            <a:ext cx="3240506" cy="4064628"/>
          </a:xfrm>
        </p:spPr>
        <p:txBody>
          <a:bodyPr>
            <a:normAutofit/>
          </a:bodyPr>
          <a:lstStyle/>
          <a:p>
            <a:r>
              <a:rPr lang="en-BR" sz="3700">
                <a:solidFill>
                  <a:srgbClr val="FFFFFF"/>
                </a:solidFill>
              </a:rPr>
              <a:t>Consequences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16B299-9D9B-71B5-0C24-8209954C34C8}"/>
              </a:ext>
            </a:extLst>
          </p:cNvPr>
          <p:cNvSpPr>
            <a:spLocks noGrp="1"/>
          </p:cNvSpPr>
          <p:nvPr>
            <p:ph idx="1"/>
          </p:nvPr>
        </p:nvSpPr>
        <p:spPr>
          <a:xfrm>
            <a:off x="5370153" y="1526033"/>
            <a:ext cx="5536397" cy="3935281"/>
          </a:xfrm>
        </p:spPr>
        <p:txBody>
          <a:bodyPr>
            <a:normAutofit/>
          </a:bodyPr>
          <a:lstStyle/>
          <a:p>
            <a:r>
              <a:rPr lang="en-BR" sz="2200"/>
              <a:t>The Cultural Revolution set China back decades.</a:t>
            </a:r>
          </a:p>
          <a:p>
            <a:r>
              <a:rPr lang="en-BR" sz="2200"/>
              <a:t>An entire culture was almost wiped out, to be replaced by nothing.</a:t>
            </a:r>
          </a:p>
          <a:p>
            <a:r>
              <a:rPr lang="en-BR" sz="2200"/>
              <a:t>Generational instruction that occur</a:t>
            </a:r>
            <a:r>
              <a:rPr lang="en-GB" sz="2200"/>
              <a:t>r</a:t>
            </a:r>
            <a:r>
              <a:rPr lang="en-BR" sz="2200"/>
              <a:t>ed for centuries ceased.</a:t>
            </a:r>
          </a:p>
          <a:p>
            <a:r>
              <a:rPr lang="en-BR" sz="2200"/>
              <a:t>Recriminations existed between those who suffered and those who failed to speak out. </a:t>
            </a:r>
          </a:p>
          <a:p>
            <a:r>
              <a:rPr lang="en-BR" sz="2200"/>
              <a:t>The reputation of the party never really recovered. </a:t>
            </a:r>
          </a:p>
        </p:txBody>
      </p:sp>
    </p:spTree>
    <p:extLst>
      <p:ext uri="{BB962C8B-B14F-4D97-AF65-F5344CB8AC3E}">
        <p14:creationId xmlns:p14="http://schemas.microsoft.com/office/powerpoint/2010/main" val="242802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D9CDF-A96A-91C6-45D7-4695F18E3FBD}"/>
              </a:ext>
            </a:extLst>
          </p:cNvPr>
          <p:cNvSpPr>
            <a:spLocks noGrp="1"/>
          </p:cNvSpPr>
          <p:nvPr>
            <p:ph type="title"/>
          </p:nvPr>
        </p:nvSpPr>
        <p:spPr>
          <a:xfrm>
            <a:off x="686834" y="591344"/>
            <a:ext cx="3200400" cy="5585619"/>
          </a:xfrm>
        </p:spPr>
        <p:txBody>
          <a:bodyPr>
            <a:normAutofit/>
          </a:bodyPr>
          <a:lstStyle/>
          <a:p>
            <a:r>
              <a:rPr lang="en-BR">
                <a:solidFill>
                  <a:srgbClr val="FFFFFF"/>
                </a:solidFill>
              </a:rPr>
              <a:t>Quotes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F4B1F7-1E40-2767-B7C5-2EBE0886A5DD}"/>
              </a:ext>
            </a:extLst>
          </p:cNvPr>
          <p:cNvSpPr>
            <a:spLocks noGrp="1"/>
          </p:cNvSpPr>
          <p:nvPr>
            <p:ph idx="1"/>
          </p:nvPr>
        </p:nvSpPr>
        <p:spPr>
          <a:xfrm>
            <a:off x="4447308" y="591344"/>
            <a:ext cx="6906491" cy="5585619"/>
          </a:xfrm>
        </p:spPr>
        <p:txBody>
          <a:bodyPr anchor="ctr">
            <a:normAutofit/>
          </a:bodyPr>
          <a:lstStyle/>
          <a:p>
            <a:r>
              <a:rPr lang="en-GB" sz="2200"/>
              <a:t>"In China 90 percent of the people have no culture or education, and of these the overwhelming majority are peasants”</a:t>
            </a:r>
          </a:p>
          <a:p>
            <a:r>
              <a:rPr lang="en-GB" sz="2200"/>
              <a:t>“Writing novels is popular these days, isn’t it? The use of novels for anti-party activity is a great invention. Anyone wanting to overthrow a political regime must create public opinion and do some preparatory ideological work. This applies to counter-revolutionary as well as to revolutionary classes.”</a:t>
            </a:r>
          </a:p>
          <a:p>
            <a:r>
              <a:rPr lang="en-GB" sz="2200"/>
              <a:t>"Revolutionary culture is a powerful weapon for the people. Ideologically it prepares the way for revolution. From the saying:' Without a revolutionary theory, there can be no revolutionary movement,' we can see how important the revolutionary movement is to the revolution in practice....[We] should have [our] own national, scientific and mass culture," and that it be "anti-imperialist and anti-feudal."</a:t>
            </a:r>
            <a:endParaRPr lang="en-BR" sz="2200"/>
          </a:p>
        </p:txBody>
      </p:sp>
    </p:spTree>
    <p:extLst>
      <p:ext uri="{BB962C8B-B14F-4D97-AF65-F5344CB8AC3E}">
        <p14:creationId xmlns:p14="http://schemas.microsoft.com/office/powerpoint/2010/main" val="87302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9CC6A-7C5F-E958-1942-85AA79737531}"/>
              </a:ext>
            </a:extLst>
          </p:cNvPr>
          <p:cNvSpPr>
            <a:spLocks noGrp="1"/>
          </p:cNvSpPr>
          <p:nvPr>
            <p:ph type="title"/>
          </p:nvPr>
        </p:nvSpPr>
        <p:spPr>
          <a:xfrm>
            <a:off x="686834" y="591344"/>
            <a:ext cx="3200400" cy="5585619"/>
          </a:xfrm>
        </p:spPr>
        <p:txBody>
          <a:bodyPr>
            <a:normAutofit/>
          </a:bodyPr>
          <a:lstStyle/>
          <a:p>
            <a:r>
              <a:rPr lang="en-BR" sz="4100">
                <a:solidFill>
                  <a:srgbClr val="FFFFFF"/>
                </a:solidFill>
              </a:rPr>
              <a:t>Entertainment </a:t>
            </a:r>
            <a:r>
              <a:rPr lang="en-GB" sz="4100">
                <a:solidFill>
                  <a:srgbClr val="FFFFFF"/>
                </a:solidFill>
              </a:rPr>
              <a:t>before</a:t>
            </a:r>
            <a:r>
              <a:rPr lang="en-BR" sz="4100">
                <a:solidFill>
                  <a:srgbClr val="FFFFFF"/>
                </a:solidFill>
              </a:rPr>
              <a:t> the Cultural Revolution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2FB365-B550-694D-BD79-DAD0ABB6D753}"/>
              </a:ext>
            </a:extLst>
          </p:cNvPr>
          <p:cNvSpPr>
            <a:spLocks noGrp="1"/>
          </p:cNvSpPr>
          <p:nvPr>
            <p:ph idx="1"/>
          </p:nvPr>
        </p:nvSpPr>
        <p:spPr>
          <a:xfrm>
            <a:off x="4447308" y="591344"/>
            <a:ext cx="6906491" cy="5585619"/>
          </a:xfrm>
        </p:spPr>
        <p:txBody>
          <a:bodyPr anchor="ctr">
            <a:normAutofit/>
          </a:bodyPr>
          <a:lstStyle/>
          <a:p>
            <a:r>
              <a:rPr lang="en-GB" sz="1300"/>
              <a:t>Entire libraries were burned down. The number of books published remained low in relation to the population: 20,000 titles and 900 million volumes in 1954.</a:t>
            </a:r>
          </a:p>
          <a:p>
            <a:r>
              <a:rPr lang="en-GB" sz="1300"/>
              <a:t>Jazz was banned, and classical music decried as bourgeoise. </a:t>
            </a:r>
          </a:p>
          <a:p>
            <a:r>
              <a:rPr lang="en-GB" sz="1300"/>
              <a:t> About 2,000 works were translated from foreign languages (mainly scientific books for educational use). Several novels were extremely successful. </a:t>
            </a:r>
            <a:r>
              <a:rPr lang="en-GB" sz="1300" i="1"/>
              <a:t>Defend </a:t>
            </a:r>
            <a:r>
              <a:rPr lang="en-GB" sz="1300" i="1" err="1"/>
              <a:t>Yunan</a:t>
            </a:r>
            <a:r>
              <a:rPr lang="en-GB" sz="1300"/>
              <a:t>, which was later condemned on the pretext that it had helped to glorify Peng Dehuai, sold 500,000 copies in 1954. Soviet novels were published and printed in quantity (</a:t>
            </a:r>
            <a:r>
              <a:rPr lang="en-GB" sz="1300" i="1"/>
              <a:t>How Steel was Tempered </a:t>
            </a:r>
            <a:r>
              <a:rPr lang="en-GB" sz="1300"/>
              <a:t>by </a:t>
            </a:r>
            <a:r>
              <a:rPr lang="en-GB" sz="1300" err="1"/>
              <a:t>Ostrovski</a:t>
            </a:r>
            <a:r>
              <a:rPr lang="en-GB" sz="1300"/>
              <a:t> ran to 850,000 copies). A few old popular novels were reprinted.</a:t>
            </a:r>
          </a:p>
          <a:p>
            <a:r>
              <a:rPr lang="en-GB" sz="1300"/>
              <a:t>When the author Hu Feng, compared the stultifying literary theories of the party to knives thrust into the brains of writers – over a million individuals, theoreticians, were forced to defend themselves against accusations of treason.</a:t>
            </a:r>
          </a:p>
          <a:p>
            <a:r>
              <a:rPr lang="en-GB" sz="1300"/>
              <a:t>The cinema made little progress; the number of films released each year (dubbed or made in China) increased from 43 to 119 between 1952 and 1957,16 while the number of projection teams rose from 1,110 to 6,692. Only Soviet films were allowed from abroad. Film distribution posed various technical and material problems, and the cinema has for a long time been superseded by the </a:t>
            </a:r>
            <a:r>
              <a:rPr lang="en-GB" sz="1300" err="1"/>
              <a:t>theater</a:t>
            </a:r>
            <a:r>
              <a:rPr lang="en-GB" sz="1300"/>
              <a:t>, which continued to develop (2,017 troupes in 1952, 2,808 in 1957), and retained pride of place. Travelling troupes bought revolutionary ideas to the villages. </a:t>
            </a:r>
          </a:p>
          <a:p>
            <a:r>
              <a:rPr lang="en-GB" sz="1300" b="1"/>
              <a:t>However, the GLF loosened party control. Feudal operas returned in the countryside, government departments and universities imported foreign journals and magazines, and peddlers in cities sold illegal books around the wharves and train stations. </a:t>
            </a:r>
          </a:p>
        </p:txBody>
      </p:sp>
    </p:spTree>
    <p:extLst>
      <p:ext uri="{BB962C8B-B14F-4D97-AF65-F5344CB8AC3E}">
        <p14:creationId xmlns:p14="http://schemas.microsoft.com/office/powerpoint/2010/main" val="177657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680F-DE00-18B4-2F01-B109AB642826}"/>
              </a:ext>
            </a:extLst>
          </p:cNvPr>
          <p:cNvSpPr>
            <a:spLocks noGrp="1"/>
          </p:cNvSpPr>
          <p:nvPr>
            <p:ph type="title"/>
          </p:nvPr>
        </p:nvSpPr>
        <p:spPr>
          <a:xfrm>
            <a:off x="686834" y="1153572"/>
            <a:ext cx="3200400" cy="4461163"/>
          </a:xfrm>
        </p:spPr>
        <p:txBody>
          <a:bodyPr>
            <a:normAutofit/>
          </a:bodyPr>
          <a:lstStyle/>
          <a:p>
            <a:r>
              <a:rPr lang="en-BR">
                <a:solidFill>
                  <a:srgbClr val="FFFFFF"/>
                </a:solidFill>
              </a:rPr>
              <a:t>Art before the Cultural Revolution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780DD1-A4C2-80BE-A5BA-E1F18831377D}"/>
              </a:ext>
            </a:extLst>
          </p:cNvPr>
          <p:cNvSpPr>
            <a:spLocks noGrp="1"/>
          </p:cNvSpPr>
          <p:nvPr>
            <p:ph idx="1"/>
          </p:nvPr>
        </p:nvSpPr>
        <p:spPr>
          <a:xfrm>
            <a:off x="4447308" y="591344"/>
            <a:ext cx="6906491" cy="5585619"/>
          </a:xfrm>
        </p:spPr>
        <p:txBody>
          <a:bodyPr anchor="ctr">
            <a:normAutofit/>
          </a:bodyPr>
          <a:lstStyle/>
          <a:p>
            <a:r>
              <a:rPr lang="en-GB" sz="1800" b="0" i="0">
                <a:effectLst/>
                <a:highlight>
                  <a:srgbClr val="FFFFFF"/>
                </a:highlight>
              </a:rPr>
              <a:t>The Communist Party took total control of art education and the lives and works of the artists themselves, and the Central Academy of Beijing became the model for regulated art schools throughout the country. </a:t>
            </a:r>
          </a:p>
          <a:p>
            <a:r>
              <a:rPr lang="en-GB" sz="1800" b="0" i="0">
                <a:effectLst/>
                <a:highlight>
                  <a:srgbClr val="FFFFFF"/>
                </a:highlight>
              </a:rPr>
              <a:t>Artists were called on to paint subjects (such as images of Mao, the rural peasantry, or scenes of technological progress) using the Soviet social realism. </a:t>
            </a:r>
          </a:p>
          <a:p>
            <a:r>
              <a:rPr lang="en-GB" sz="1800" b="0" i="0">
                <a:effectLst/>
                <a:highlight>
                  <a:srgbClr val="FFFFFF"/>
                </a:highlight>
              </a:rPr>
              <a:t>Oil replaced ink painting—which had previously been one of the most revered art forms in China—as the preferred style.</a:t>
            </a:r>
          </a:p>
          <a:p>
            <a:r>
              <a:rPr lang="en-GB" sz="1800" b="0" i="0">
                <a:effectLst/>
                <a:highlight>
                  <a:srgbClr val="FFFFFF"/>
                </a:highlight>
              </a:rPr>
              <a:t>Even more important for the future of Chinese art was the fact that peasants and workers were initially encouraged to take up the brush and depict their own worlds. Interest shifted toward art picturing the lives of the rural masses: the soldiers, peasants, and workers—with special attention to women and others who had been excluded or sidelined in Chinese society previously. This constituted a radical break from a long established tradition in China where art was associated with the social and political elite.</a:t>
            </a:r>
            <a:endParaRPr lang="en-BR" sz="1800"/>
          </a:p>
        </p:txBody>
      </p:sp>
    </p:spTree>
    <p:extLst>
      <p:ext uri="{BB962C8B-B14F-4D97-AF65-F5344CB8AC3E}">
        <p14:creationId xmlns:p14="http://schemas.microsoft.com/office/powerpoint/2010/main" val="249662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28478-390B-5AF4-AE70-58B3D5720B49}"/>
              </a:ext>
            </a:extLst>
          </p:cNvPr>
          <p:cNvSpPr>
            <a:spLocks noGrp="1"/>
          </p:cNvSpPr>
          <p:nvPr>
            <p:ph type="title"/>
          </p:nvPr>
        </p:nvSpPr>
        <p:spPr>
          <a:xfrm>
            <a:off x="908454" y="1360481"/>
            <a:ext cx="4605340" cy="2387600"/>
          </a:xfrm>
        </p:spPr>
        <p:txBody>
          <a:bodyPr vert="horz" lIns="91440" tIns="45720" rIns="91440" bIns="45720" rtlCol="0" anchor="b">
            <a:normAutofit fontScale="90000"/>
          </a:bodyPr>
          <a:lstStyle/>
          <a:p>
            <a:r>
              <a:rPr lang="en-US" sz="4300" b="0" i="0" dirty="0">
                <a:solidFill>
                  <a:schemeClr val="bg1"/>
                </a:solidFill>
                <a:effectLst/>
                <a:highlight>
                  <a:srgbClr val="000000"/>
                </a:highlight>
              </a:rPr>
              <a:t>Cheng </a:t>
            </a:r>
            <a:r>
              <a:rPr lang="en-US" sz="4300" b="0" i="0" dirty="0" err="1">
                <a:solidFill>
                  <a:schemeClr val="bg1"/>
                </a:solidFill>
                <a:effectLst/>
                <a:highlight>
                  <a:srgbClr val="000000"/>
                </a:highlight>
              </a:rPr>
              <a:t>Miingsheng</a:t>
            </a:r>
            <a:r>
              <a:rPr lang="en-US" sz="4300" b="0" i="0" dirty="0">
                <a:solidFill>
                  <a:schemeClr val="bg1"/>
                </a:solidFill>
                <a:effectLst/>
                <a:highlight>
                  <a:srgbClr val="000000"/>
                </a:highlight>
              </a:rPr>
              <a:t>, “Women Hold Up Half of the Sky,”1953</a:t>
            </a:r>
            <a:endParaRPr lang="en-US" sz="4300" dirty="0">
              <a:solidFill>
                <a:schemeClr val="bg1"/>
              </a:solidFill>
            </a:endParaRPr>
          </a:p>
        </p:txBody>
      </p:sp>
      <p:pic>
        <p:nvPicPr>
          <p:cNvPr id="9218" name="Picture 2">
            <a:extLst>
              <a:ext uri="{FF2B5EF4-FFF2-40B4-BE49-F238E27FC236}">
                <a16:creationId xmlns:a16="http://schemas.microsoft.com/office/drawing/2014/main" id="{96E635F4-2FC9-7CD8-AA13-DCC370AD3CF2}"/>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rcRect t="10639" r="2" b="2"/>
          <a:stretch/>
        </p:blipFill>
        <p:spPr bwMode="auto">
          <a:xfrm>
            <a:off x="7115177" y="115193"/>
            <a:ext cx="4950618" cy="6627614"/>
          </a:xfrm>
          <a:prstGeom prst="rect">
            <a:avLst/>
          </a:prstGeom>
          <a:noFill/>
          <a:extLst>
            <a:ext uri="{909E8E84-426E-40DD-AFC4-6F175D3DCCD1}">
              <a14:hiddenFill xmlns:a14="http://schemas.microsoft.com/office/drawing/2010/main">
                <a:solidFill>
                  <a:srgbClr val="FFFFFF"/>
                </a:solidFill>
              </a14:hiddenFill>
            </a:ext>
          </a:extLst>
        </p:spPr>
      </p:pic>
      <p:cxnSp>
        <p:nvCxnSpPr>
          <p:cNvPr id="9225" name="Straight Connector 9224">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27" name="Rectangle 9226">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93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042A8F-F3DC-4041-D525-014D1C9C368E}"/>
              </a:ext>
            </a:extLst>
          </p:cNvPr>
          <p:cNvSpPr>
            <a:spLocks noGrp="1"/>
          </p:cNvSpPr>
          <p:nvPr>
            <p:ph type="title"/>
          </p:nvPr>
        </p:nvSpPr>
        <p:spPr>
          <a:xfrm>
            <a:off x="5894962" y="479493"/>
            <a:ext cx="5458838" cy="1325563"/>
          </a:xfrm>
        </p:spPr>
        <p:txBody>
          <a:bodyPr>
            <a:normAutofit/>
          </a:bodyPr>
          <a:lstStyle/>
          <a:p>
            <a:r>
              <a:rPr lang="en-GB" b="0" i="0" dirty="0">
                <a:effectLst/>
                <a:highlight>
                  <a:srgbClr val="FFFFFF"/>
                </a:highlight>
                <a:latin typeface="Metropolis"/>
              </a:rPr>
              <a:t>Pan </a:t>
            </a:r>
            <a:r>
              <a:rPr lang="en-GB" b="0" i="0" dirty="0" err="1">
                <a:effectLst/>
                <a:highlight>
                  <a:srgbClr val="FFFFFF"/>
                </a:highlight>
                <a:latin typeface="Metropolis"/>
              </a:rPr>
              <a:t>Tianshou</a:t>
            </a:r>
            <a:r>
              <a:rPr lang="en-GB" b="0" i="0" dirty="0">
                <a:effectLst/>
                <a:highlight>
                  <a:srgbClr val="FFFFFF"/>
                </a:highlight>
                <a:latin typeface="Metropolis"/>
              </a:rPr>
              <a:t>, </a:t>
            </a:r>
            <a:r>
              <a:rPr lang="en-GB" b="0" i="1" dirty="0">
                <a:effectLst/>
                <a:highlight>
                  <a:srgbClr val="FFFFFF"/>
                </a:highlight>
                <a:latin typeface="Metropolis"/>
              </a:rPr>
              <a:t>Red Lotus</a:t>
            </a:r>
            <a:r>
              <a:rPr lang="en-GB" b="0" i="0" dirty="0">
                <a:effectLst/>
                <a:highlight>
                  <a:srgbClr val="FFFFFF"/>
                </a:highlight>
                <a:latin typeface="Metropolis"/>
              </a:rPr>
              <a:t>, 1963</a:t>
            </a:r>
            <a:endParaRPr lang="en-BR" dirty="0"/>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Pan Tianshou, Red Lotus, 1963, ink and color on paper (hanging scroll), 161.5 x 99 cm (Pan Tianshou Memorial, Hangzhou)">
            <a:extLst>
              <a:ext uri="{FF2B5EF4-FFF2-40B4-BE49-F238E27FC236}">
                <a16:creationId xmlns:a16="http://schemas.microsoft.com/office/drawing/2014/main" id="{3E767C64-F710-523C-397B-1DD0DFEB4B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7552" y="511293"/>
            <a:ext cx="298864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FB23E0BB-DB4F-B351-431A-C4A63FCF77E2}"/>
              </a:ext>
            </a:extLst>
          </p:cNvPr>
          <p:cNvSpPr>
            <a:spLocks noGrp="1"/>
          </p:cNvSpPr>
          <p:nvPr>
            <p:ph idx="1"/>
          </p:nvPr>
        </p:nvSpPr>
        <p:spPr>
          <a:xfrm>
            <a:off x="5894962" y="1984443"/>
            <a:ext cx="5458838" cy="4192520"/>
          </a:xfrm>
        </p:spPr>
        <p:txBody>
          <a:bodyPr>
            <a:normAutofit/>
          </a:bodyPr>
          <a:lstStyle/>
          <a:p>
            <a:endParaRPr lang="en-US"/>
          </a:p>
        </p:txBody>
      </p:sp>
    </p:spTree>
    <p:extLst>
      <p:ext uri="{BB962C8B-B14F-4D97-AF65-F5344CB8AC3E}">
        <p14:creationId xmlns:p14="http://schemas.microsoft.com/office/powerpoint/2010/main" val="335120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nt Collection Courtyard (detail), 1965, clay, Dayi County, Sichuan, from Rent Collection Courtyard: Sculptures of Oppression and Revolt, 2nd ed. (Beijing: Foreign Language Press, 1970), n.p.">
            <a:extLst>
              <a:ext uri="{FF2B5EF4-FFF2-40B4-BE49-F238E27FC236}">
                <a16:creationId xmlns:a16="http://schemas.microsoft.com/office/drawing/2014/main" id="{C5FE1887-DB42-1E9E-998C-23844578EE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759"/>
          <a:stretch/>
        </p:blipFill>
        <p:spPr bwMode="auto">
          <a:xfrm>
            <a:off x="20" y="10"/>
            <a:ext cx="12191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4105" name="Rectangle 410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546A8-F38D-7736-DC5C-6CE65AB06CA8}"/>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i="1"/>
              <a:t>Rent Collection Courtyard</a:t>
            </a:r>
          </a:p>
        </p:txBody>
      </p:sp>
    </p:spTree>
    <p:extLst>
      <p:ext uri="{BB962C8B-B14F-4D97-AF65-F5344CB8AC3E}">
        <p14:creationId xmlns:p14="http://schemas.microsoft.com/office/powerpoint/2010/main" val="159190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FC90-3E4F-0D9D-4989-EB9F3F60855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Unknown Papercuts of Revolutionary Heroes</a:t>
            </a:r>
          </a:p>
        </p:txBody>
      </p:sp>
      <p:sp>
        <p:nvSpPr>
          <p:cNvPr id="1229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Unknown Set of seven papercuts depicting heroines from Red Detachment of Women 1970s Cut Paper © Ashmolean Museum, University of Oxford">
            <a:extLst>
              <a:ext uri="{FF2B5EF4-FFF2-40B4-BE49-F238E27FC236}">
                <a16:creationId xmlns:a16="http://schemas.microsoft.com/office/drawing/2014/main" id="{CD16F914-B13E-CBDC-475E-7D3BA6A901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6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82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1479</TotalTime>
  <Words>1754</Words>
  <Application>Microsoft Macintosh PowerPoint</Application>
  <PresentationFormat>Widescreen</PresentationFormat>
  <Paragraphs>65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ABC Diatype</vt:lpstr>
      <vt:lpstr>Aptos</vt:lpstr>
      <vt:lpstr>Aptos Display</vt:lpstr>
      <vt:lpstr>Arial</vt:lpstr>
      <vt:lpstr>Calibri</vt:lpstr>
      <vt:lpstr>lucida sans unicode</vt:lpstr>
      <vt:lpstr>Metropolis</vt:lpstr>
      <vt:lpstr>Public Sans</vt:lpstr>
      <vt:lpstr>Office Theme</vt:lpstr>
      <vt:lpstr>Culture under Mao</vt:lpstr>
      <vt:lpstr>Mao’s Views on Culture</vt:lpstr>
      <vt:lpstr>Quotes</vt:lpstr>
      <vt:lpstr>Entertainment before the Cultural Revolution</vt:lpstr>
      <vt:lpstr>Art before the Cultural Revolution</vt:lpstr>
      <vt:lpstr>Cheng Miingsheng, “Women Hold Up Half of the Sky,”1953</vt:lpstr>
      <vt:lpstr>Pan Tianshou, Red Lotus, 1963</vt:lpstr>
      <vt:lpstr>Rent Collection Courtyard</vt:lpstr>
      <vt:lpstr>Unknown Papercuts of Revolutionary Heroes</vt:lpstr>
      <vt:lpstr>Li Keran, Ten Thousand Crimson Hills, 1964</vt:lpstr>
      <vt:lpstr>Jin Zhilin, Brigade Secretary of the Yugeng People’s Commune, Huailai County, Hebei Province, 1960</vt:lpstr>
      <vt:lpstr>Hongcai Zhou, Chairman Mao talking to farmers in a spring landscape, 1964</vt:lpstr>
      <vt:lpstr>Sun Zixi, In Front of Tiananmen, 1964.</vt:lpstr>
      <vt:lpstr>Paragraphs</vt:lpstr>
      <vt:lpstr>Ethos of the Cultural Revolution </vt:lpstr>
      <vt:lpstr>Art in the Cultural Revolution </vt:lpstr>
      <vt:lpstr>Other Entertainment during the Cultural Revolution</vt:lpstr>
      <vt:lpstr>Liu Chunhua, Chairman Mao en Route to Anyuan, 1967</vt:lpstr>
      <vt:lpstr>Chen Yanning, Chairman Mao Inspects the Guangdong Countryside, 1972.</vt:lpstr>
      <vt:lpstr>Yuang Zhixian, “An Exhibition to Criticize Lin Biao and Confucius,” 1973</vt:lpstr>
      <vt:lpstr>Huang Yongyu, Winking Owl, 1973</vt:lpstr>
      <vt:lpstr>Song Wenzhi, New Aspects of Lake Tai, 1973</vt:lpstr>
      <vt:lpstr>Paragraphs</vt:lpstr>
      <vt:lpstr>Consequences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Spence</dc:creator>
  <cp:lastModifiedBy>Steven Spence</cp:lastModifiedBy>
  <cp:revision>2</cp:revision>
  <dcterms:created xsi:type="dcterms:W3CDTF">2024-08-19T22:22:35Z</dcterms:created>
  <dcterms:modified xsi:type="dcterms:W3CDTF">2024-08-20T23:01:39Z</dcterms:modified>
</cp:coreProperties>
</file>